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2438338" rtl="0" fontAlgn="auto" latinLnBrk="0" hangingPunct="0">
      <a:lnSpc>
        <a:spcPct val="90000"/>
      </a:lnSpc>
      <a:spcBef>
        <a:spcPts val="4500"/>
      </a:spcBef>
      <a:spcAft>
        <a:spcPts val="0"/>
      </a:spcAft>
      <a:buClrTx/>
      <a:buSzTx/>
      <a:buFontTx/>
      <a:buNone/>
      <a:tabLst/>
      <a:defRPr b="0" baseline="0" cap="none" i="0" spc="0" strike="noStrike" sz="2500" u="none" kumimoji="0" normalizeH="0">
        <a:ln>
          <a:noFill/>
        </a:ln>
        <a:solidFill>
          <a:srgbClr val="000000"/>
        </a:solidFill>
        <a:effectLst/>
        <a:uFillTx/>
        <a:latin typeface="+mn-lt"/>
        <a:ea typeface="+mn-ea"/>
        <a:cs typeface="+mn-cs"/>
        <a:sym typeface="Helvetica Neue"/>
      </a:defRPr>
    </a:lvl1pPr>
    <a:lvl2pPr marL="0" marR="0" indent="457200" algn="l" defTabSz="2438338" rtl="0" fontAlgn="auto" latinLnBrk="0" hangingPunct="0">
      <a:lnSpc>
        <a:spcPct val="90000"/>
      </a:lnSpc>
      <a:spcBef>
        <a:spcPts val="4500"/>
      </a:spcBef>
      <a:spcAft>
        <a:spcPts val="0"/>
      </a:spcAft>
      <a:buClrTx/>
      <a:buSzTx/>
      <a:buFontTx/>
      <a:buNone/>
      <a:tabLst/>
      <a:defRPr b="0" baseline="0" cap="none" i="0" spc="0" strike="noStrike" sz="2500" u="none" kumimoji="0" normalizeH="0">
        <a:ln>
          <a:noFill/>
        </a:ln>
        <a:solidFill>
          <a:srgbClr val="000000"/>
        </a:solidFill>
        <a:effectLst/>
        <a:uFillTx/>
        <a:latin typeface="+mn-lt"/>
        <a:ea typeface="+mn-ea"/>
        <a:cs typeface="+mn-cs"/>
        <a:sym typeface="Helvetica Neue"/>
      </a:defRPr>
    </a:lvl2pPr>
    <a:lvl3pPr marL="0" marR="0" indent="914400" algn="l" defTabSz="2438338" rtl="0" fontAlgn="auto" latinLnBrk="0" hangingPunct="0">
      <a:lnSpc>
        <a:spcPct val="90000"/>
      </a:lnSpc>
      <a:spcBef>
        <a:spcPts val="4500"/>
      </a:spcBef>
      <a:spcAft>
        <a:spcPts val="0"/>
      </a:spcAft>
      <a:buClrTx/>
      <a:buSzTx/>
      <a:buFontTx/>
      <a:buNone/>
      <a:tabLst/>
      <a:defRPr b="0" baseline="0" cap="none" i="0" spc="0" strike="noStrike" sz="2500" u="none" kumimoji="0" normalizeH="0">
        <a:ln>
          <a:noFill/>
        </a:ln>
        <a:solidFill>
          <a:srgbClr val="000000"/>
        </a:solidFill>
        <a:effectLst/>
        <a:uFillTx/>
        <a:latin typeface="+mn-lt"/>
        <a:ea typeface="+mn-ea"/>
        <a:cs typeface="+mn-cs"/>
        <a:sym typeface="Helvetica Neue"/>
      </a:defRPr>
    </a:lvl3pPr>
    <a:lvl4pPr marL="0" marR="0" indent="1371600" algn="l" defTabSz="2438338" rtl="0" fontAlgn="auto" latinLnBrk="0" hangingPunct="0">
      <a:lnSpc>
        <a:spcPct val="90000"/>
      </a:lnSpc>
      <a:spcBef>
        <a:spcPts val="4500"/>
      </a:spcBef>
      <a:spcAft>
        <a:spcPts val="0"/>
      </a:spcAft>
      <a:buClrTx/>
      <a:buSzTx/>
      <a:buFontTx/>
      <a:buNone/>
      <a:tabLst/>
      <a:defRPr b="0" baseline="0" cap="none" i="0" spc="0" strike="noStrike" sz="2500" u="none" kumimoji="0" normalizeH="0">
        <a:ln>
          <a:noFill/>
        </a:ln>
        <a:solidFill>
          <a:srgbClr val="000000"/>
        </a:solidFill>
        <a:effectLst/>
        <a:uFillTx/>
        <a:latin typeface="+mn-lt"/>
        <a:ea typeface="+mn-ea"/>
        <a:cs typeface="+mn-cs"/>
        <a:sym typeface="Helvetica Neue"/>
      </a:defRPr>
    </a:lvl4pPr>
    <a:lvl5pPr marL="0" marR="0" indent="1828800" algn="l" defTabSz="2438338" rtl="0" fontAlgn="auto" latinLnBrk="0" hangingPunct="0">
      <a:lnSpc>
        <a:spcPct val="90000"/>
      </a:lnSpc>
      <a:spcBef>
        <a:spcPts val="4500"/>
      </a:spcBef>
      <a:spcAft>
        <a:spcPts val="0"/>
      </a:spcAft>
      <a:buClrTx/>
      <a:buSzTx/>
      <a:buFontTx/>
      <a:buNone/>
      <a:tabLst/>
      <a:defRPr b="0" baseline="0" cap="none" i="0" spc="0" strike="noStrike" sz="2500" u="none" kumimoji="0" normalizeH="0">
        <a:ln>
          <a:noFill/>
        </a:ln>
        <a:solidFill>
          <a:srgbClr val="000000"/>
        </a:solidFill>
        <a:effectLst/>
        <a:uFillTx/>
        <a:latin typeface="+mn-lt"/>
        <a:ea typeface="+mn-ea"/>
        <a:cs typeface="+mn-cs"/>
        <a:sym typeface="Helvetica Neue"/>
      </a:defRPr>
    </a:lvl5pPr>
    <a:lvl6pPr marL="0" marR="0" indent="2286000" algn="l" defTabSz="2438338" rtl="0" fontAlgn="auto" latinLnBrk="0" hangingPunct="0">
      <a:lnSpc>
        <a:spcPct val="90000"/>
      </a:lnSpc>
      <a:spcBef>
        <a:spcPts val="4500"/>
      </a:spcBef>
      <a:spcAft>
        <a:spcPts val="0"/>
      </a:spcAft>
      <a:buClrTx/>
      <a:buSzTx/>
      <a:buFontTx/>
      <a:buNone/>
      <a:tabLst/>
      <a:defRPr b="0" baseline="0" cap="none" i="0" spc="0" strike="noStrike" sz="2500" u="none" kumimoji="0" normalizeH="0">
        <a:ln>
          <a:noFill/>
        </a:ln>
        <a:solidFill>
          <a:srgbClr val="000000"/>
        </a:solidFill>
        <a:effectLst/>
        <a:uFillTx/>
        <a:latin typeface="+mn-lt"/>
        <a:ea typeface="+mn-ea"/>
        <a:cs typeface="+mn-cs"/>
        <a:sym typeface="Helvetica Neue"/>
      </a:defRPr>
    </a:lvl6pPr>
    <a:lvl7pPr marL="0" marR="0" indent="2743200" algn="l" defTabSz="2438338" rtl="0" fontAlgn="auto" latinLnBrk="0" hangingPunct="0">
      <a:lnSpc>
        <a:spcPct val="90000"/>
      </a:lnSpc>
      <a:spcBef>
        <a:spcPts val="4500"/>
      </a:spcBef>
      <a:spcAft>
        <a:spcPts val="0"/>
      </a:spcAft>
      <a:buClrTx/>
      <a:buSzTx/>
      <a:buFontTx/>
      <a:buNone/>
      <a:tabLst/>
      <a:defRPr b="0" baseline="0" cap="none" i="0" spc="0" strike="noStrike" sz="2500" u="none" kumimoji="0" normalizeH="0">
        <a:ln>
          <a:noFill/>
        </a:ln>
        <a:solidFill>
          <a:srgbClr val="000000"/>
        </a:solidFill>
        <a:effectLst/>
        <a:uFillTx/>
        <a:latin typeface="+mn-lt"/>
        <a:ea typeface="+mn-ea"/>
        <a:cs typeface="+mn-cs"/>
        <a:sym typeface="Helvetica Neue"/>
      </a:defRPr>
    </a:lvl7pPr>
    <a:lvl8pPr marL="0" marR="0" indent="3200400" algn="l" defTabSz="2438338" rtl="0" fontAlgn="auto" latinLnBrk="0" hangingPunct="0">
      <a:lnSpc>
        <a:spcPct val="90000"/>
      </a:lnSpc>
      <a:spcBef>
        <a:spcPts val="4500"/>
      </a:spcBef>
      <a:spcAft>
        <a:spcPts val="0"/>
      </a:spcAft>
      <a:buClrTx/>
      <a:buSzTx/>
      <a:buFontTx/>
      <a:buNone/>
      <a:tabLst/>
      <a:defRPr b="0" baseline="0" cap="none" i="0" spc="0" strike="noStrike" sz="2500" u="none" kumimoji="0" normalizeH="0">
        <a:ln>
          <a:noFill/>
        </a:ln>
        <a:solidFill>
          <a:srgbClr val="000000"/>
        </a:solidFill>
        <a:effectLst/>
        <a:uFillTx/>
        <a:latin typeface="+mn-lt"/>
        <a:ea typeface="+mn-ea"/>
        <a:cs typeface="+mn-cs"/>
        <a:sym typeface="Helvetica Neue"/>
      </a:defRPr>
    </a:lvl8pPr>
    <a:lvl9pPr marL="0" marR="0" indent="3657600" algn="l" defTabSz="2438338" rtl="0" fontAlgn="auto" latinLnBrk="0" hangingPunct="0">
      <a:lnSpc>
        <a:spcPct val="90000"/>
      </a:lnSpc>
      <a:spcBef>
        <a:spcPts val="4500"/>
      </a:spcBef>
      <a:spcAft>
        <a:spcPts val="0"/>
      </a:spcAft>
      <a:buClrTx/>
      <a:buSzTx/>
      <a:buFontTx/>
      <a:buNone/>
      <a:tabLst/>
      <a:defRPr b="0" baseline="0" cap="none" i="0" spc="0" strike="noStrike" sz="2500" u="none" kumimoji="0" normalizeH="0">
        <a:ln>
          <a:noFill/>
        </a:ln>
        <a:solidFill>
          <a:srgbClr val="000000"/>
        </a:solidFill>
        <a:effectLst/>
        <a:uFillTx/>
        <a:latin typeface="+mn-lt"/>
        <a:ea typeface="+mn-ea"/>
        <a:cs typeface="+mn-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b="def" i="def"/>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b="def" i="def"/>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b="def" i="def"/>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b="def" i="def"/>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68" name="Shape 168"/>
          <p:cNvSpPr/>
          <p:nvPr>
            <p:ph type="sldImg"/>
          </p:nvPr>
        </p:nvSpPr>
        <p:spPr>
          <a:xfrm>
            <a:off x="1143000" y="685800"/>
            <a:ext cx="4572000" cy="3429000"/>
          </a:xfrm>
          <a:prstGeom prst="rect">
            <a:avLst/>
          </a:prstGeom>
        </p:spPr>
        <p:txBody>
          <a:bodyPr/>
          <a:lstStyle/>
          <a:p>
            <a:pPr/>
          </a:p>
        </p:txBody>
      </p:sp>
      <p:sp>
        <p:nvSpPr>
          <p:cNvPr id="169" name="Shape 16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p:spTree>
      <p:nvGrpSpPr>
        <p:cNvPr id="1" name=""/>
        <p:cNvGrpSpPr/>
        <p:nvPr/>
      </p:nvGrpSpPr>
      <p:grpSpPr>
        <a:xfrm>
          <a:off x="0" y="0"/>
          <a:ext cx="0" cy="0"/>
          <a:chOff x="0" y="0"/>
          <a:chExt cx="0" cy="0"/>
        </a:xfrm>
      </p:grpSpPr>
      <p:sp>
        <p:nvSpPr>
          <p:cNvPr id="11" name="Author and Date"/>
          <p:cNvSpPr txBox="1"/>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Author and Date</a:t>
            </a:r>
          </a:p>
        </p:txBody>
      </p:sp>
      <p:sp>
        <p:nvSpPr>
          <p:cNvPr id="12" name="Presentation Title"/>
          <p:cNvSpPr txBox="1"/>
          <p:nvPr>
            <p:ph type="title" hasCustomPrompt="1"/>
          </p:nvPr>
        </p:nvSpPr>
        <p:spPr>
          <a:xfrm>
            <a:off x="1206496" y="2574991"/>
            <a:ext cx="21971004" cy="4648201"/>
          </a:xfrm>
          <a:prstGeom prst="rect">
            <a:avLst/>
          </a:prstGeom>
        </p:spPr>
        <p:txBody>
          <a:bodyPr anchor="b"/>
          <a:lstStyle>
            <a:lvl1pPr>
              <a:defRPr spc="-232" sz="11600"/>
            </a:lvl1pPr>
          </a:lstStyle>
          <a:p>
            <a:pPr/>
            <a:r>
              <a:t>Presentation Title</a:t>
            </a:r>
          </a:p>
        </p:txBody>
      </p:sp>
      <p:sp>
        <p:nvSpPr>
          <p:cNvPr id="13" name="Body Level One…"/>
          <p:cNvSpPr txBox="1"/>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Presentation Subtitle</a:t>
            </a:r>
          </a:p>
          <a:p>
            <a:pPr lvl="1"/>
            <a:r>
              <a:t/>
            </a:r>
          </a:p>
          <a:p>
            <a:pPr lvl="2"/>
            <a:r>
              <a:t/>
            </a:r>
          </a:p>
          <a:p>
            <a:pPr lvl="3"/>
            <a:r>
              <a:t/>
            </a:r>
          </a:p>
          <a:p>
            <a:pPr lvl="4"/>
            <a:r>
              <a:t/>
            </a:r>
          </a:p>
        </p:txBody>
      </p:sp>
      <p:sp>
        <p:nvSpPr>
          <p:cNvPr id="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99" name="Slide Title"/>
          <p:cNvSpPr txBox="1"/>
          <p:nvPr>
            <p:ph type="title" hasCustomPrompt="1"/>
          </p:nvPr>
        </p:nvSpPr>
        <p:spPr>
          <a:xfrm>
            <a:off x="1206500" y="1079500"/>
            <a:ext cx="21971000" cy="1434949"/>
          </a:xfrm>
          <a:prstGeom prst="rect">
            <a:avLst/>
          </a:prstGeom>
        </p:spPr>
        <p:txBody>
          <a:bodyPr/>
          <a:lstStyle/>
          <a:p>
            <a:pPr/>
            <a:r>
              <a:t>Slide Title</a:t>
            </a:r>
          </a:p>
        </p:txBody>
      </p:sp>
      <p:sp>
        <p:nvSpPr>
          <p:cNvPr id="100" name="Slide Subtitl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10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108" name="Agenda Title"/>
          <p:cNvSpPr txBox="1"/>
          <p:nvPr>
            <p:ph type="title" hasCustomPrompt="1"/>
          </p:nvPr>
        </p:nvSpPr>
        <p:spPr>
          <a:xfrm>
            <a:off x="1206500" y="1079500"/>
            <a:ext cx="21971000" cy="1435100"/>
          </a:xfrm>
          <a:prstGeom prst="rect">
            <a:avLst/>
          </a:prstGeom>
        </p:spPr>
        <p:txBody>
          <a:bodyPr/>
          <a:lstStyle/>
          <a:p>
            <a:pPr/>
            <a:r>
              <a:t>Agenda Title</a:t>
            </a:r>
          </a:p>
        </p:txBody>
      </p:sp>
      <p:sp>
        <p:nvSpPr>
          <p:cNvPr id="109" name="Agenda Subtitl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Agenda Subtitle</a:t>
            </a:r>
          </a:p>
        </p:txBody>
      </p:sp>
      <p:sp>
        <p:nvSpPr>
          <p:cNvPr id="110" name="Body Level One…"/>
          <p:cNvSpPr txBox="1"/>
          <p:nvPr>
            <p:ph type="body" idx="1" hasCustomPrompt="1"/>
          </p:nvPr>
        </p:nvSpPr>
        <p:spPr>
          <a:prstGeom prst="rect">
            <a:avLst/>
          </a:prstGeom>
        </p:spPr>
        <p:txBody>
          <a:bodyPr/>
          <a:lstStyle>
            <a:lvl1pPr marL="0" indent="0" defTabSz="825500">
              <a:lnSpc>
                <a:spcPct val="100000"/>
              </a:lnSpc>
              <a:spcBef>
                <a:spcPts val="1800"/>
              </a:spcBef>
              <a:buSzTx/>
              <a:buNone/>
              <a:defRPr spc="-55" sz="5500"/>
            </a:lvl1pPr>
            <a:lvl2pPr marL="0" indent="457200" defTabSz="825500">
              <a:lnSpc>
                <a:spcPct val="100000"/>
              </a:lnSpc>
              <a:spcBef>
                <a:spcPts val="1800"/>
              </a:spcBef>
              <a:buSzTx/>
              <a:buNone/>
              <a:defRPr spc="-55" sz="5500"/>
            </a:lvl2pPr>
            <a:lvl3pPr marL="0" indent="914400" defTabSz="825500">
              <a:lnSpc>
                <a:spcPct val="100000"/>
              </a:lnSpc>
              <a:spcBef>
                <a:spcPts val="1800"/>
              </a:spcBef>
              <a:buSzTx/>
              <a:buNone/>
              <a:defRPr spc="-55" sz="5500"/>
            </a:lvl3pPr>
            <a:lvl4pPr marL="0" indent="1371600" defTabSz="825500">
              <a:lnSpc>
                <a:spcPct val="100000"/>
              </a:lnSpc>
              <a:spcBef>
                <a:spcPts val="1800"/>
              </a:spcBef>
              <a:buSzTx/>
              <a:buNone/>
              <a:defRPr spc="-55" sz="5500"/>
            </a:lvl4pPr>
            <a:lvl5pPr marL="0" indent="1828800" defTabSz="825500">
              <a:lnSpc>
                <a:spcPct val="100000"/>
              </a:lnSpc>
              <a:spcBef>
                <a:spcPts val="1800"/>
              </a:spcBef>
              <a:buSzTx/>
              <a:buNone/>
              <a:defRPr spc="-55" sz="5500"/>
            </a:lvl5pPr>
          </a:lstStyle>
          <a:p>
            <a:pPr/>
            <a:r>
              <a:t>Agenda Topics</a:t>
            </a:r>
          </a:p>
          <a:p>
            <a:pPr lvl="1"/>
            <a:r>
              <a:t/>
            </a:r>
          </a:p>
          <a:p>
            <a:pPr lvl="2"/>
            <a:r>
              <a:t/>
            </a:r>
          </a:p>
          <a:p>
            <a:pPr lvl="3"/>
            <a:r>
              <a:t/>
            </a:r>
          </a:p>
          <a:p>
            <a:pPr lvl="4"/>
            <a:r>
              <a:t/>
            </a:r>
          </a:p>
        </p:txBody>
      </p:sp>
      <p:sp>
        <p:nvSpPr>
          <p:cNvPr id="11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spTree>
      <p:nvGrpSpPr>
        <p:cNvPr id="1" name=""/>
        <p:cNvGrpSpPr/>
        <p:nvPr/>
      </p:nvGrpSpPr>
      <p:grpSpPr>
        <a:xfrm>
          <a:off x="0" y="0"/>
          <a:ext cx="0" cy="0"/>
          <a:chOff x="0" y="0"/>
          <a:chExt cx="0" cy="0"/>
        </a:xfrm>
      </p:grpSpPr>
      <p:sp>
        <p:nvSpPr>
          <p:cNvPr id="118" name="Body Level One…"/>
          <p:cNvSpPr txBox="1"/>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pc="-232" sz="11600">
                <a:latin typeface="Helvetica Neue Medium"/>
                <a:ea typeface="Helvetica Neue Medium"/>
                <a:cs typeface="Helvetica Neue Medium"/>
                <a:sym typeface="Helvetica Neue Medium"/>
              </a:defRPr>
            </a:lvl1pPr>
            <a:lvl2pPr marL="0" indent="457200" algn="ctr">
              <a:lnSpc>
                <a:spcPct val="80000"/>
              </a:lnSpc>
              <a:spcBef>
                <a:spcPts val="0"/>
              </a:spcBef>
              <a:buSzTx/>
              <a:buNone/>
              <a:defRPr spc="-232" sz="11600">
                <a:latin typeface="Helvetica Neue Medium"/>
                <a:ea typeface="Helvetica Neue Medium"/>
                <a:cs typeface="Helvetica Neue Medium"/>
                <a:sym typeface="Helvetica Neue Medium"/>
              </a:defRPr>
            </a:lvl2pPr>
            <a:lvl3pPr marL="0" indent="914400" algn="ctr">
              <a:lnSpc>
                <a:spcPct val="80000"/>
              </a:lnSpc>
              <a:spcBef>
                <a:spcPts val="0"/>
              </a:spcBef>
              <a:buSzTx/>
              <a:buNone/>
              <a:defRPr spc="-232" sz="11600">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pc="-232" sz="11600">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pc="-232" sz="11600">
                <a:latin typeface="Helvetica Neue Medium"/>
                <a:ea typeface="Helvetica Neue Medium"/>
                <a:cs typeface="Helvetica Neue Medium"/>
                <a:sym typeface="Helvetica Neue Medium"/>
              </a:defRPr>
            </a:lvl5pPr>
          </a:lstStyle>
          <a:p>
            <a:pPr/>
            <a:r>
              <a:t>Statement</a:t>
            </a:r>
          </a:p>
          <a:p>
            <a:pPr lvl="1"/>
            <a:r>
              <a:t/>
            </a:r>
          </a:p>
          <a:p>
            <a:pPr lvl="2"/>
            <a:r>
              <a:t/>
            </a:r>
          </a:p>
          <a:p>
            <a:pPr lvl="3"/>
            <a:r>
              <a:t/>
            </a:r>
          </a:p>
          <a:p>
            <a:pPr lvl="4"/>
            <a:r>
              <a:t/>
            </a:r>
          </a:p>
        </p:txBody>
      </p:sp>
      <p:sp>
        <p:nvSpPr>
          <p:cNvPr id="11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spTree>
      <p:nvGrpSpPr>
        <p:cNvPr id="1" name=""/>
        <p:cNvGrpSpPr/>
        <p:nvPr/>
      </p:nvGrpSpPr>
      <p:grpSpPr>
        <a:xfrm>
          <a:off x="0" y="0"/>
          <a:ext cx="0" cy="0"/>
          <a:chOff x="0" y="0"/>
          <a:chExt cx="0" cy="0"/>
        </a:xfrm>
      </p:grpSpPr>
      <p:sp>
        <p:nvSpPr>
          <p:cNvPr id="126" name="Body Level One…"/>
          <p:cNvSpPr txBox="1"/>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b="1" spc="-250" sz="25000"/>
            </a:lvl1pPr>
            <a:lvl2pPr marL="0" indent="457200" algn="ctr">
              <a:lnSpc>
                <a:spcPct val="80000"/>
              </a:lnSpc>
              <a:spcBef>
                <a:spcPts val="0"/>
              </a:spcBef>
              <a:buSzTx/>
              <a:buNone/>
              <a:defRPr b="1" spc="-250" sz="25000"/>
            </a:lvl2pPr>
            <a:lvl3pPr marL="0" indent="914400" algn="ctr">
              <a:lnSpc>
                <a:spcPct val="80000"/>
              </a:lnSpc>
              <a:spcBef>
                <a:spcPts val="0"/>
              </a:spcBef>
              <a:buSzTx/>
              <a:buNone/>
              <a:defRPr b="1" spc="-250" sz="25000"/>
            </a:lvl3pPr>
            <a:lvl4pPr marL="0" indent="1371600" algn="ctr">
              <a:lnSpc>
                <a:spcPct val="80000"/>
              </a:lnSpc>
              <a:spcBef>
                <a:spcPts val="0"/>
              </a:spcBef>
              <a:buSzTx/>
              <a:buNone/>
              <a:defRPr b="1" spc="-250" sz="25000"/>
            </a:lvl4pPr>
            <a:lvl5pPr marL="0" indent="1828800" algn="ctr">
              <a:lnSpc>
                <a:spcPct val="80000"/>
              </a:lnSpc>
              <a:spcBef>
                <a:spcPts val="0"/>
              </a:spcBef>
              <a:buSzTx/>
              <a:buNone/>
              <a:defRPr b="1" spc="-250" sz="25000"/>
            </a:lvl5pPr>
          </a:lstStyle>
          <a:p>
            <a:pPr/>
            <a:r>
              <a:t>100%</a:t>
            </a:r>
          </a:p>
          <a:p>
            <a:pPr lvl="1"/>
            <a:r>
              <a:t/>
            </a:r>
          </a:p>
          <a:p>
            <a:pPr lvl="2"/>
            <a:r>
              <a:t/>
            </a:r>
          </a:p>
          <a:p>
            <a:pPr lvl="3"/>
            <a:r>
              <a:t/>
            </a:r>
          </a:p>
          <a:p>
            <a:pPr lvl="4"/>
            <a:r>
              <a:t/>
            </a:r>
          </a:p>
        </p:txBody>
      </p:sp>
      <p:sp>
        <p:nvSpPr>
          <p:cNvPr id="127" name="Fact information"/>
          <p:cNvSpPr txBox="1"/>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b="1" sz="5500"/>
            </a:lvl1pPr>
          </a:lstStyle>
          <a:p>
            <a:pPr/>
            <a:r>
              <a:t>Fact information</a:t>
            </a:r>
          </a:p>
        </p:txBody>
      </p:sp>
      <p:sp>
        <p:nvSpPr>
          <p:cNvPr id="12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135" name="Attribution"/>
          <p:cNvSpPr txBox="1"/>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Attribution</a:t>
            </a:r>
          </a:p>
        </p:txBody>
      </p:sp>
      <p:sp>
        <p:nvSpPr>
          <p:cNvPr id="136" name="Body Level One…"/>
          <p:cNvSpPr txBox="1"/>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pc="-170" sz="8500">
                <a:latin typeface="Helvetica Neue Medium"/>
                <a:ea typeface="Helvetica Neue Medium"/>
                <a:cs typeface="Helvetica Neue Medium"/>
                <a:sym typeface="Helvetica Neue Medium"/>
              </a:defRPr>
            </a:lvl1pPr>
            <a:lvl2pPr marL="638923" indent="-12700">
              <a:spcBef>
                <a:spcPts val="0"/>
              </a:spcBef>
              <a:buSzTx/>
              <a:buNone/>
              <a:defRPr spc="-170" sz="8500">
                <a:latin typeface="Helvetica Neue Medium"/>
                <a:ea typeface="Helvetica Neue Medium"/>
                <a:cs typeface="Helvetica Neue Medium"/>
                <a:sym typeface="Helvetica Neue Medium"/>
              </a:defRPr>
            </a:lvl2pPr>
            <a:lvl3pPr marL="638923" indent="444500">
              <a:spcBef>
                <a:spcPts val="0"/>
              </a:spcBef>
              <a:buSzTx/>
              <a:buNone/>
              <a:defRPr spc="-170" sz="8500">
                <a:latin typeface="Helvetica Neue Medium"/>
                <a:ea typeface="Helvetica Neue Medium"/>
                <a:cs typeface="Helvetica Neue Medium"/>
                <a:sym typeface="Helvetica Neue Medium"/>
              </a:defRPr>
            </a:lvl3pPr>
            <a:lvl4pPr marL="638923" indent="901700">
              <a:spcBef>
                <a:spcPts val="0"/>
              </a:spcBef>
              <a:buSzTx/>
              <a:buNone/>
              <a:defRPr spc="-170" sz="8500">
                <a:latin typeface="Helvetica Neue Medium"/>
                <a:ea typeface="Helvetica Neue Medium"/>
                <a:cs typeface="Helvetica Neue Medium"/>
                <a:sym typeface="Helvetica Neue Medium"/>
              </a:defRPr>
            </a:lvl4pPr>
            <a:lvl5pPr marL="638923" indent="1358900">
              <a:spcBef>
                <a:spcPts val="0"/>
              </a:spcBef>
              <a:buSzTx/>
              <a:buNone/>
              <a:defRPr spc="-170" sz="8500">
                <a:latin typeface="Helvetica Neue Medium"/>
                <a:ea typeface="Helvetica Neue Medium"/>
                <a:cs typeface="Helvetica Neue Medium"/>
                <a:sym typeface="Helvetica Neue Medium"/>
              </a:defRPr>
            </a:lvl5pPr>
          </a:lstStyle>
          <a:p>
            <a:pPr/>
            <a:r>
              <a:t>“Notable Quote”</a:t>
            </a:r>
          </a:p>
          <a:p>
            <a:pPr lvl="1"/>
            <a:r>
              <a:t/>
            </a:r>
          </a:p>
          <a:p>
            <a:pPr lvl="2"/>
            <a:r>
              <a:t/>
            </a:r>
          </a:p>
          <a:p>
            <a:pPr lvl="3"/>
            <a:r>
              <a:t/>
            </a:r>
          </a:p>
          <a:p>
            <a:pPr lvl="4"/>
            <a:r>
              <a:t/>
            </a:r>
          </a:p>
        </p:txBody>
      </p:sp>
      <p:sp>
        <p:nvSpPr>
          <p:cNvPr id="13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144" name="Bowl of salad with fried rice, boiled eggs and chopsticks"/>
          <p:cNvSpPr/>
          <p:nvPr>
            <p:ph type="pic" sz="quarter" idx="21"/>
          </p:nvPr>
        </p:nvSpPr>
        <p:spPr>
          <a:xfrm>
            <a:off x="15760700" y="1016000"/>
            <a:ext cx="7439099" cy="5949678"/>
          </a:xfrm>
          <a:prstGeom prst="rect">
            <a:avLst/>
          </a:prstGeom>
        </p:spPr>
        <p:txBody>
          <a:bodyPr lIns="91439" tIns="45719" rIns="91439" bIns="45719">
            <a:noAutofit/>
          </a:bodyPr>
          <a:lstStyle/>
          <a:p>
            <a:pPr/>
          </a:p>
        </p:txBody>
      </p:sp>
      <p:sp>
        <p:nvSpPr>
          <p:cNvPr id="145" name="Bowl with salmon cakes, salad and houmous "/>
          <p:cNvSpPr/>
          <p:nvPr>
            <p:ph type="pic" sz="half" idx="22"/>
          </p:nvPr>
        </p:nvSpPr>
        <p:spPr>
          <a:xfrm>
            <a:off x="13500100" y="3978275"/>
            <a:ext cx="10439400" cy="12150181"/>
          </a:xfrm>
          <a:prstGeom prst="rect">
            <a:avLst/>
          </a:prstGeom>
        </p:spPr>
        <p:txBody>
          <a:bodyPr lIns="91439" tIns="45719" rIns="91439" bIns="45719">
            <a:noAutofit/>
          </a:bodyPr>
          <a:lstStyle/>
          <a:p>
            <a:pPr/>
          </a:p>
        </p:txBody>
      </p:sp>
      <p:sp>
        <p:nvSpPr>
          <p:cNvPr id="146" name="Bowl of pappardelle pasta with parsley butter, roasted hazelnuts and shaved parmesan cheese"/>
          <p:cNvSpPr/>
          <p:nvPr>
            <p:ph type="pic" idx="23"/>
          </p:nvPr>
        </p:nvSpPr>
        <p:spPr>
          <a:xfrm>
            <a:off x="-139700" y="495300"/>
            <a:ext cx="16611600" cy="12458700"/>
          </a:xfrm>
          <a:prstGeom prst="rect">
            <a:avLst/>
          </a:prstGeom>
        </p:spPr>
        <p:txBody>
          <a:bodyPr lIns="91439" tIns="45719" rIns="91439" bIns="45719">
            <a:noAutofit/>
          </a:bodyPr>
          <a:lstStyle/>
          <a:p>
            <a:pPr/>
          </a:p>
        </p:txBody>
      </p:sp>
      <p:sp>
        <p:nvSpPr>
          <p:cNvPr id="14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54" name="bowl of salad with fried rice, boiled eggs and chopsticks"/>
          <p:cNvSpPr/>
          <p:nvPr>
            <p:ph type="pic" idx="21"/>
          </p:nvPr>
        </p:nvSpPr>
        <p:spPr>
          <a:xfrm>
            <a:off x="-1333500" y="-5524500"/>
            <a:ext cx="27051000" cy="21640800"/>
          </a:xfrm>
          <a:prstGeom prst="rect">
            <a:avLst/>
          </a:prstGeom>
        </p:spPr>
        <p:txBody>
          <a:bodyPr lIns="91439" tIns="45719" rIns="91439" bIns="45719">
            <a:noAutofit/>
          </a:bodyPr>
          <a:lstStyle/>
          <a:p>
            <a:pPr/>
          </a:p>
        </p:txBody>
      </p:sp>
      <p:sp>
        <p:nvSpPr>
          <p:cNvPr id="155"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6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spTree>
      <p:nvGrpSpPr>
        <p:cNvPr id="1" name=""/>
        <p:cNvGrpSpPr/>
        <p:nvPr/>
      </p:nvGrpSpPr>
      <p:grpSpPr>
        <a:xfrm>
          <a:off x="0" y="0"/>
          <a:ext cx="0" cy="0"/>
          <a:chOff x="0" y="0"/>
          <a:chExt cx="0" cy="0"/>
        </a:xfrm>
      </p:grpSpPr>
      <p:sp>
        <p:nvSpPr>
          <p:cNvPr id="21" name="Avocados and limes"/>
          <p:cNvSpPr/>
          <p:nvPr>
            <p:ph type="pic" idx="21"/>
          </p:nvPr>
        </p:nvSpPr>
        <p:spPr>
          <a:xfrm>
            <a:off x="-1155700" y="-1295400"/>
            <a:ext cx="26746200" cy="16018933"/>
          </a:xfrm>
          <a:prstGeom prst="rect">
            <a:avLst/>
          </a:prstGeom>
        </p:spPr>
        <p:txBody>
          <a:bodyPr lIns="91439" tIns="45719" rIns="91439" bIns="45719">
            <a:noAutofit/>
          </a:bodyPr>
          <a:lstStyle/>
          <a:p>
            <a:pPr/>
          </a:p>
        </p:txBody>
      </p:sp>
      <p:sp>
        <p:nvSpPr>
          <p:cNvPr id="22" name="Presentation Title"/>
          <p:cNvSpPr txBox="1"/>
          <p:nvPr>
            <p:ph type="title" hasCustomPrompt="1"/>
          </p:nvPr>
        </p:nvSpPr>
        <p:spPr>
          <a:xfrm>
            <a:off x="1206500" y="7124700"/>
            <a:ext cx="21971000" cy="4648200"/>
          </a:xfrm>
          <a:prstGeom prst="rect">
            <a:avLst/>
          </a:prstGeom>
        </p:spPr>
        <p:txBody>
          <a:bodyPr anchor="b"/>
          <a:lstStyle>
            <a:lvl1pPr>
              <a:defRPr spc="-232" sz="11600"/>
            </a:lvl1pPr>
          </a:lstStyle>
          <a:p>
            <a:pPr/>
            <a:r>
              <a:t>Presentation Title</a:t>
            </a:r>
          </a:p>
        </p:txBody>
      </p:sp>
      <p:sp>
        <p:nvSpPr>
          <p:cNvPr id="23" name="Author and Date"/>
          <p:cNvSpPr txBox="1"/>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Author and Date</a:t>
            </a:r>
          </a:p>
        </p:txBody>
      </p:sp>
      <p:sp>
        <p:nvSpPr>
          <p:cNvPr id="24" name="Body Level One…"/>
          <p:cNvSpPr txBox="1"/>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Presentation Subtitle</a:t>
            </a:r>
          </a:p>
          <a:p>
            <a:pPr lvl="1"/>
            <a:r>
              <a:t/>
            </a:r>
          </a:p>
          <a:p>
            <a:pPr lvl="2"/>
            <a:r>
              <a:t/>
            </a:r>
          </a:p>
          <a:p>
            <a:pPr lvl="3"/>
            <a:r>
              <a:t/>
            </a:r>
          </a:p>
          <a:p>
            <a:pPr lvl="4"/>
            <a:r>
              <a:t/>
            </a:r>
          </a:p>
        </p:txBody>
      </p:sp>
      <p:sp>
        <p:nvSpPr>
          <p:cNvPr id="2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spTree>
      <p:nvGrpSpPr>
        <p:cNvPr id="1" name=""/>
        <p:cNvGrpSpPr/>
        <p:nvPr/>
      </p:nvGrpSpPr>
      <p:grpSpPr>
        <a:xfrm>
          <a:off x="0" y="0"/>
          <a:ext cx="0" cy="0"/>
          <a:chOff x="0" y="0"/>
          <a:chExt cx="0" cy="0"/>
        </a:xfrm>
      </p:grpSpPr>
      <p:sp>
        <p:nvSpPr>
          <p:cNvPr id="32" name="Bowl with salmon cakes, salad and houmous"/>
          <p:cNvSpPr/>
          <p:nvPr>
            <p:ph type="pic" idx="21"/>
          </p:nvPr>
        </p:nvSpPr>
        <p:spPr>
          <a:xfrm>
            <a:off x="10972800" y="-203200"/>
            <a:ext cx="12144837" cy="14135100"/>
          </a:xfrm>
          <a:prstGeom prst="rect">
            <a:avLst/>
          </a:prstGeom>
        </p:spPr>
        <p:txBody>
          <a:bodyPr lIns="91439" tIns="45719" rIns="91439" bIns="45719">
            <a:noAutofit/>
          </a:bodyPr>
          <a:lstStyle/>
          <a:p>
            <a:pPr/>
          </a:p>
        </p:txBody>
      </p:sp>
      <p:sp>
        <p:nvSpPr>
          <p:cNvPr id="33" name="Slide Title"/>
          <p:cNvSpPr txBox="1"/>
          <p:nvPr>
            <p:ph type="title" hasCustomPrompt="1"/>
          </p:nvPr>
        </p:nvSpPr>
        <p:spPr>
          <a:xfrm>
            <a:off x="1206500" y="1270000"/>
            <a:ext cx="9779000" cy="5882273"/>
          </a:xfrm>
          <a:prstGeom prst="rect">
            <a:avLst/>
          </a:prstGeom>
        </p:spPr>
        <p:txBody>
          <a:bodyPr anchor="b"/>
          <a:lstStyle/>
          <a:p>
            <a:pPr/>
            <a:r>
              <a:t>Slide Title</a:t>
            </a:r>
          </a:p>
        </p:txBody>
      </p:sp>
      <p:sp>
        <p:nvSpPr>
          <p:cNvPr id="34" name="Body Level One…"/>
          <p:cNvSpPr txBox="1"/>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Slide Subtitle</a:t>
            </a:r>
          </a:p>
          <a:p>
            <a:pPr lvl="1"/>
            <a:r>
              <a:t/>
            </a:r>
          </a:p>
          <a:p>
            <a:pPr lvl="2"/>
            <a:r>
              <a:t/>
            </a:r>
          </a:p>
          <a:p>
            <a:pPr lvl="3"/>
            <a:r>
              <a:t/>
            </a:r>
          </a:p>
          <a:p>
            <a:pPr lvl="4"/>
            <a:r>
              <a:t/>
            </a:r>
          </a:p>
        </p:txBody>
      </p:sp>
      <p:sp>
        <p:nvSpPr>
          <p:cNvPr id="35"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2" name="Slide Title"/>
          <p:cNvSpPr txBox="1"/>
          <p:nvPr>
            <p:ph type="title" hasCustomPrompt="1"/>
          </p:nvPr>
        </p:nvSpPr>
        <p:spPr>
          <a:prstGeom prst="rect">
            <a:avLst/>
          </a:prstGeom>
        </p:spPr>
        <p:txBody>
          <a:bodyPr/>
          <a:lstStyle/>
          <a:p>
            <a:pPr/>
            <a:r>
              <a:t>Slide Title</a:t>
            </a:r>
          </a:p>
        </p:txBody>
      </p:sp>
      <p:sp>
        <p:nvSpPr>
          <p:cNvPr id="43" name="Slide Subtitl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44"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52" name="Body Level One…"/>
          <p:cNvSpPr txBox="1"/>
          <p:nvPr>
            <p:ph type="body" idx="1" hasCustomPrompt="1"/>
          </p:nvPr>
        </p:nvSpPr>
        <p:spPr>
          <a:prstGeom prst="rect">
            <a:avLst/>
          </a:prstGeom>
        </p:spPr>
        <p:txBody>
          <a:bodyPr numCol="2" spcCol="1098550"/>
          <a:lstStyle/>
          <a:p>
            <a:pPr/>
            <a:r>
              <a:t>Slide bullet text</a:t>
            </a:r>
          </a:p>
          <a:p>
            <a:pPr lvl="1"/>
            <a:r>
              <a:t/>
            </a:r>
          </a:p>
          <a:p>
            <a:pPr lvl="2"/>
            <a:r>
              <a:t/>
            </a:r>
          </a:p>
          <a:p>
            <a:pPr lvl="3"/>
            <a:r>
              <a:t/>
            </a:r>
          </a:p>
          <a:p>
            <a:pPr lvl="4"/>
            <a:r>
              <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0" name="Slide Subtitle"/>
          <p:cNvSpPr txBox="1"/>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61" name="Body Level One…"/>
          <p:cNvSpPr txBox="1"/>
          <p:nvPr>
            <p:ph type="body" sz="half" idx="1" hasCustomPrompt="1"/>
          </p:nvPr>
        </p:nvSpPr>
        <p:spPr>
          <a:xfrm>
            <a:off x="1206500" y="4248504"/>
            <a:ext cx="9779000" cy="8256630"/>
          </a:xfrm>
          <a:prstGeom prst="rect">
            <a:avLst/>
          </a:prstGeom>
        </p:spPr>
        <p:txBody>
          <a:bodyPr/>
          <a:lstStyle/>
          <a:p>
            <a:pPr/>
            <a:r>
              <a:t>Slide bullet text</a:t>
            </a:r>
          </a:p>
          <a:p>
            <a:pPr lvl="1"/>
            <a:r>
              <a:t/>
            </a:r>
          </a:p>
          <a:p>
            <a:pPr lvl="2"/>
            <a:r>
              <a:t/>
            </a:r>
          </a:p>
          <a:p>
            <a:pPr lvl="3"/>
            <a:r>
              <a:t/>
            </a:r>
          </a:p>
          <a:p>
            <a:pPr lvl="4"/>
            <a:r>
              <a:t/>
            </a:r>
          </a:p>
        </p:txBody>
      </p:sp>
      <p:sp>
        <p:nvSpPr>
          <p:cNvPr id="62" name="Bowl of pappardelle pasta with parsley butter, roasted hazelnuts and shaved parmesan cheese"/>
          <p:cNvSpPr/>
          <p:nvPr>
            <p:ph type="pic" idx="22"/>
          </p:nvPr>
        </p:nvSpPr>
        <p:spPr>
          <a:xfrm>
            <a:off x="12192000" y="-407266"/>
            <a:ext cx="10916874" cy="14555832"/>
          </a:xfrm>
          <a:prstGeom prst="rect">
            <a:avLst/>
          </a:prstGeom>
        </p:spPr>
        <p:txBody>
          <a:bodyPr lIns="91439" tIns="45719" rIns="91439" bIns="45719">
            <a:noAutofit/>
          </a:bodyPr>
          <a:lstStyle/>
          <a:p>
            <a:pPr/>
          </a:p>
        </p:txBody>
      </p:sp>
      <p:sp>
        <p:nvSpPr>
          <p:cNvPr id="63" name="Slide Title"/>
          <p:cNvSpPr txBox="1"/>
          <p:nvPr>
            <p:ph type="title" hasCustomPrompt="1"/>
          </p:nvPr>
        </p:nvSpPr>
        <p:spPr>
          <a:xfrm>
            <a:off x="1206500" y="1079500"/>
            <a:ext cx="9779000" cy="1435100"/>
          </a:xfrm>
          <a:prstGeom prst="rect">
            <a:avLst/>
          </a:prstGeom>
        </p:spPr>
        <p:txBody>
          <a:bodyPr/>
          <a:lstStyle/>
          <a:p>
            <a:pPr/>
            <a:r>
              <a:t>Slide Title</a:t>
            </a: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Live Video Small">
    <p:spTree>
      <p:nvGrpSpPr>
        <p:cNvPr id="1" name=""/>
        <p:cNvGrpSpPr/>
        <p:nvPr/>
      </p:nvGrpSpPr>
      <p:grpSpPr>
        <a:xfrm>
          <a:off x="0" y="0"/>
          <a:ext cx="0" cy="0"/>
          <a:chOff x="0" y="0"/>
          <a:chExt cx="0" cy="0"/>
        </a:xfrm>
      </p:grpSpPr>
      <p:sp>
        <p:nvSpPr>
          <p:cNvPr id="71" name="Slide Subtitle"/>
          <p:cNvSpPr txBox="1"/>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72" name="Body Level One…"/>
          <p:cNvSpPr txBox="1"/>
          <p:nvPr>
            <p:ph type="body" sz="half" idx="1" hasCustomPrompt="1"/>
          </p:nvPr>
        </p:nvSpPr>
        <p:spPr>
          <a:xfrm>
            <a:off x="1206500" y="4248504"/>
            <a:ext cx="9779000" cy="8256630"/>
          </a:xfrm>
          <a:prstGeom prst="rect">
            <a:avLst/>
          </a:prstGeom>
        </p:spPr>
        <p:txBody>
          <a:bodyPr/>
          <a:lstStyle/>
          <a:p>
            <a:pPr/>
            <a:r>
              <a:t>Slide bullet text</a:t>
            </a:r>
          </a:p>
          <a:p>
            <a:pPr lvl="1"/>
            <a:r>
              <a:t/>
            </a:r>
          </a:p>
          <a:p>
            <a:pPr lvl="2"/>
            <a:r>
              <a:t/>
            </a:r>
          </a:p>
          <a:p>
            <a:pPr lvl="3"/>
            <a:r>
              <a:t/>
            </a:r>
          </a:p>
          <a:p>
            <a:pPr lvl="4"/>
            <a:r>
              <a:t/>
            </a:r>
          </a:p>
        </p:txBody>
      </p:sp>
      <p:sp>
        <p:nvSpPr>
          <p:cNvPr id="73" name="Slide Title"/>
          <p:cNvSpPr txBox="1"/>
          <p:nvPr>
            <p:ph type="title" hasCustomPrompt="1"/>
          </p:nvPr>
        </p:nvSpPr>
        <p:spPr>
          <a:xfrm>
            <a:off x="1206500" y="1079500"/>
            <a:ext cx="9779000" cy="1435100"/>
          </a:xfrm>
          <a:prstGeom prst="rect">
            <a:avLst/>
          </a:prstGeom>
        </p:spPr>
        <p:txBody>
          <a:bodyPr/>
          <a:lstStyle/>
          <a:p>
            <a:pPr/>
            <a:r>
              <a:t>Slide Title</a:t>
            </a:r>
          </a:p>
        </p:txBody>
      </p:sp>
      <p:sp>
        <p:nvSpPr>
          <p:cNvPr id="7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Live Video Large">
    <p:spTree>
      <p:nvGrpSpPr>
        <p:cNvPr id="1" name=""/>
        <p:cNvGrpSpPr/>
        <p:nvPr/>
      </p:nvGrpSpPr>
      <p:grpSpPr>
        <a:xfrm>
          <a:off x="0" y="0"/>
          <a:ext cx="0" cy="0"/>
          <a:chOff x="0" y="0"/>
          <a:chExt cx="0" cy="0"/>
        </a:xfrm>
      </p:grpSpPr>
      <p:sp>
        <p:nvSpPr>
          <p:cNvPr id="81" name="Slide Subtitle"/>
          <p:cNvSpPr txBox="1"/>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82" name="Body Level One…"/>
          <p:cNvSpPr txBox="1"/>
          <p:nvPr>
            <p:ph type="body" sz="half" idx="1" hasCustomPrompt="1"/>
          </p:nvPr>
        </p:nvSpPr>
        <p:spPr>
          <a:xfrm>
            <a:off x="1206500" y="4248504"/>
            <a:ext cx="9779000" cy="8256630"/>
          </a:xfrm>
          <a:prstGeom prst="rect">
            <a:avLst/>
          </a:prstGeom>
        </p:spPr>
        <p:txBody>
          <a:bodyPr/>
          <a:lstStyle/>
          <a:p>
            <a:pPr/>
            <a:r>
              <a:t>Slide bullet text</a:t>
            </a:r>
          </a:p>
          <a:p>
            <a:pPr lvl="1"/>
            <a:r>
              <a:t/>
            </a:r>
          </a:p>
          <a:p>
            <a:pPr lvl="2"/>
            <a:r>
              <a:t/>
            </a:r>
          </a:p>
          <a:p>
            <a:pPr lvl="3"/>
            <a:r>
              <a:t/>
            </a:r>
          </a:p>
          <a:p>
            <a:pPr lvl="4"/>
            <a:r>
              <a:t/>
            </a:r>
          </a:p>
        </p:txBody>
      </p:sp>
      <p:sp>
        <p:nvSpPr>
          <p:cNvPr id="83" name="Slide Title"/>
          <p:cNvSpPr txBox="1"/>
          <p:nvPr>
            <p:ph type="title" hasCustomPrompt="1"/>
          </p:nvPr>
        </p:nvSpPr>
        <p:spPr>
          <a:xfrm>
            <a:off x="1206500" y="1079500"/>
            <a:ext cx="9779000" cy="1435100"/>
          </a:xfrm>
          <a:prstGeom prst="rect">
            <a:avLst/>
          </a:prstGeom>
        </p:spPr>
        <p:txBody>
          <a:bodyPr/>
          <a:lstStyle/>
          <a:p>
            <a:pPr/>
            <a:r>
              <a:t>Slide Title</a:t>
            </a:r>
          </a:p>
        </p:txBody>
      </p:sp>
      <p:sp>
        <p:nvSpPr>
          <p:cNvPr id="8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91" name="Section Title"/>
          <p:cNvSpPr txBox="1"/>
          <p:nvPr>
            <p:ph type="title" hasCustomPrompt="1"/>
          </p:nvPr>
        </p:nvSpPr>
        <p:spPr>
          <a:xfrm>
            <a:off x="1206496" y="4533900"/>
            <a:ext cx="21971004" cy="4648200"/>
          </a:xfrm>
          <a:prstGeom prst="rect">
            <a:avLst/>
          </a:prstGeom>
        </p:spPr>
        <p:txBody>
          <a:bodyPr anchor="ctr"/>
          <a:lstStyle>
            <a:lvl1pPr>
              <a:defRPr b="0" spc="-232" sz="11600">
                <a:latin typeface="Helvetica Neue Medium"/>
                <a:ea typeface="Helvetica Neue Medium"/>
                <a:cs typeface="Helvetica Neue Medium"/>
                <a:sym typeface="Helvetica Neue Medium"/>
              </a:defRPr>
            </a:lvl1pPr>
          </a:lstStyle>
          <a:p>
            <a:pPr/>
            <a:r>
              <a:t>Section Title</a:t>
            </a:r>
          </a:p>
        </p:txBody>
      </p:sp>
      <p:sp>
        <p:nvSpPr>
          <p:cNvPr id="92"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Slide Title"/>
          <p:cNvSpPr txBox="1"/>
          <p:nvPr>
            <p:ph type="title" hasCustomPrompt="1"/>
          </p:nvPr>
        </p:nvSpPr>
        <p:spPr>
          <a:xfrm>
            <a:off x="1206500" y="1079500"/>
            <a:ext cx="21971000" cy="143316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Title</a:t>
            </a:r>
          </a:p>
        </p:txBody>
      </p:sp>
      <p:sp>
        <p:nvSpPr>
          <p:cNvPr id="3" name="Body Level One…"/>
          <p:cNvSpPr txBox="1"/>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bullet text</a:t>
            </a:r>
          </a:p>
          <a:p>
            <a:pPr lvl="1"/>
            <a:r>
              <a:t/>
            </a:r>
          </a:p>
          <a:p>
            <a:pPr lvl="2"/>
            <a:r>
              <a:t/>
            </a:r>
          </a:p>
          <a:p>
            <a:pPr lvl="3"/>
            <a:r>
              <a:t/>
            </a:r>
          </a:p>
          <a:p>
            <a:pPr lvl="4"/>
            <a:r>
              <a:t/>
            </a:r>
          </a:p>
        </p:txBody>
      </p:sp>
      <p:sp>
        <p:nvSpPr>
          <p:cNvPr id="4" name="Slide Number"/>
          <p:cNvSpPr txBox="1"/>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algn="ctr" defTabSz="584200">
              <a:lnSpc>
                <a:spcPct val="100000"/>
              </a:lnSpc>
              <a:spcBef>
                <a:spcPts val="0"/>
              </a:spcBef>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transition xmlns:p14="http://schemas.microsoft.com/office/powerpoint/2010/main" spd="med" advClick="1"/>
  <p:txStyles>
    <p:titleStyle>
      <a:lvl1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9pPr>
    </p:titleStyle>
    <p:bodyStyle>
      <a:lvl1pPr marL="317500" marR="0" indent="-317500" algn="l" defTabSz="2438338" rtl="0" latinLnBrk="0">
        <a:lnSpc>
          <a:spcPct val="90000"/>
        </a:lnSpc>
        <a:spcBef>
          <a:spcPts val="4500"/>
        </a:spcBef>
        <a:spcAft>
          <a:spcPts val="0"/>
        </a:spcAft>
        <a:buClrTx/>
        <a:buSzPct val="123000"/>
        <a:buFontTx/>
        <a:buChar char="•"/>
        <a:tabLst/>
        <a:defRPr b="0" baseline="0" cap="none" i="0" spc="0" strike="noStrike" sz="2500" u="none">
          <a:solidFill>
            <a:srgbClr val="000000"/>
          </a:solidFill>
          <a:uFillTx/>
          <a:latin typeface="+mn-lt"/>
          <a:ea typeface="+mn-ea"/>
          <a:cs typeface="+mn-cs"/>
          <a:sym typeface="Helvetica Neue"/>
        </a:defRPr>
      </a:lvl1pPr>
      <a:lvl2pPr marL="927100" marR="0" indent="-317500" algn="l" defTabSz="2438338" rtl="0" latinLnBrk="0">
        <a:lnSpc>
          <a:spcPct val="90000"/>
        </a:lnSpc>
        <a:spcBef>
          <a:spcPts val="4500"/>
        </a:spcBef>
        <a:spcAft>
          <a:spcPts val="0"/>
        </a:spcAft>
        <a:buClrTx/>
        <a:buSzPct val="123000"/>
        <a:buFontTx/>
        <a:buChar char="•"/>
        <a:tabLst/>
        <a:defRPr b="0" baseline="0" cap="none" i="0" spc="0" strike="noStrike" sz="2500" u="none">
          <a:solidFill>
            <a:srgbClr val="000000"/>
          </a:solidFill>
          <a:uFillTx/>
          <a:latin typeface="+mn-lt"/>
          <a:ea typeface="+mn-ea"/>
          <a:cs typeface="+mn-cs"/>
          <a:sym typeface="Helvetica Neue"/>
        </a:defRPr>
      </a:lvl2pPr>
      <a:lvl3pPr marL="1536700" marR="0" indent="-317500" algn="l" defTabSz="2438338" rtl="0" latinLnBrk="0">
        <a:lnSpc>
          <a:spcPct val="90000"/>
        </a:lnSpc>
        <a:spcBef>
          <a:spcPts val="4500"/>
        </a:spcBef>
        <a:spcAft>
          <a:spcPts val="0"/>
        </a:spcAft>
        <a:buClrTx/>
        <a:buSzPct val="123000"/>
        <a:buFontTx/>
        <a:buChar char="•"/>
        <a:tabLst/>
        <a:defRPr b="0" baseline="0" cap="none" i="0" spc="0" strike="noStrike" sz="2500" u="none">
          <a:solidFill>
            <a:srgbClr val="000000"/>
          </a:solidFill>
          <a:uFillTx/>
          <a:latin typeface="+mn-lt"/>
          <a:ea typeface="+mn-ea"/>
          <a:cs typeface="+mn-cs"/>
          <a:sym typeface="Helvetica Neue"/>
        </a:defRPr>
      </a:lvl3pPr>
      <a:lvl4pPr marL="2146300" marR="0" indent="-317500" algn="l" defTabSz="2438338" rtl="0" latinLnBrk="0">
        <a:lnSpc>
          <a:spcPct val="90000"/>
        </a:lnSpc>
        <a:spcBef>
          <a:spcPts val="4500"/>
        </a:spcBef>
        <a:spcAft>
          <a:spcPts val="0"/>
        </a:spcAft>
        <a:buClrTx/>
        <a:buSzPct val="123000"/>
        <a:buFontTx/>
        <a:buChar char="•"/>
        <a:tabLst/>
        <a:defRPr b="0" baseline="0" cap="none" i="0" spc="0" strike="noStrike" sz="2500" u="none">
          <a:solidFill>
            <a:srgbClr val="000000"/>
          </a:solidFill>
          <a:uFillTx/>
          <a:latin typeface="+mn-lt"/>
          <a:ea typeface="+mn-ea"/>
          <a:cs typeface="+mn-cs"/>
          <a:sym typeface="Helvetica Neue"/>
        </a:defRPr>
      </a:lvl4pPr>
      <a:lvl5pPr marL="2755900" marR="0" indent="-317500" algn="l" defTabSz="2438338" rtl="0" latinLnBrk="0">
        <a:lnSpc>
          <a:spcPct val="90000"/>
        </a:lnSpc>
        <a:spcBef>
          <a:spcPts val="4500"/>
        </a:spcBef>
        <a:spcAft>
          <a:spcPts val="0"/>
        </a:spcAft>
        <a:buClrTx/>
        <a:buSzPct val="123000"/>
        <a:buFontTx/>
        <a:buChar char="•"/>
        <a:tabLst/>
        <a:defRPr b="0" baseline="0" cap="none" i="0" spc="0" strike="noStrike" sz="2500" u="none">
          <a:solidFill>
            <a:srgbClr val="000000"/>
          </a:solidFill>
          <a:uFillTx/>
          <a:latin typeface="+mn-lt"/>
          <a:ea typeface="+mn-ea"/>
          <a:cs typeface="+mn-cs"/>
          <a:sym typeface="Helvetica Neue"/>
        </a:defRPr>
      </a:lvl5pPr>
      <a:lvl6pPr marL="3365500" marR="0" indent="-317500" algn="l" defTabSz="2438338" rtl="0" latinLnBrk="0">
        <a:lnSpc>
          <a:spcPct val="90000"/>
        </a:lnSpc>
        <a:spcBef>
          <a:spcPts val="4500"/>
        </a:spcBef>
        <a:spcAft>
          <a:spcPts val="0"/>
        </a:spcAft>
        <a:buClrTx/>
        <a:buSzPct val="123000"/>
        <a:buFontTx/>
        <a:buChar char="•"/>
        <a:tabLst/>
        <a:defRPr b="0" baseline="0" cap="none" i="0" spc="0" strike="noStrike" sz="2500" u="none">
          <a:solidFill>
            <a:srgbClr val="000000"/>
          </a:solidFill>
          <a:uFillTx/>
          <a:latin typeface="+mn-lt"/>
          <a:ea typeface="+mn-ea"/>
          <a:cs typeface="+mn-cs"/>
          <a:sym typeface="Helvetica Neue"/>
        </a:defRPr>
      </a:lvl6pPr>
      <a:lvl7pPr marL="3975100" marR="0" indent="-317500" algn="l" defTabSz="2438338" rtl="0" latinLnBrk="0">
        <a:lnSpc>
          <a:spcPct val="90000"/>
        </a:lnSpc>
        <a:spcBef>
          <a:spcPts val="4500"/>
        </a:spcBef>
        <a:spcAft>
          <a:spcPts val="0"/>
        </a:spcAft>
        <a:buClrTx/>
        <a:buSzPct val="123000"/>
        <a:buFontTx/>
        <a:buChar char="•"/>
        <a:tabLst/>
        <a:defRPr b="0" baseline="0" cap="none" i="0" spc="0" strike="noStrike" sz="2500" u="none">
          <a:solidFill>
            <a:srgbClr val="000000"/>
          </a:solidFill>
          <a:uFillTx/>
          <a:latin typeface="+mn-lt"/>
          <a:ea typeface="+mn-ea"/>
          <a:cs typeface="+mn-cs"/>
          <a:sym typeface="Helvetica Neue"/>
        </a:defRPr>
      </a:lvl7pPr>
      <a:lvl8pPr marL="4584700" marR="0" indent="-317500" algn="l" defTabSz="2438338" rtl="0" latinLnBrk="0">
        <a:lnSpc>
          <a:spcPct val="90000"/>
        </a:lnSpc>
        <a:spcBef>
          <a:spcPts val="4500"/>
        </a:spcBef>
        <a:spcAft>
          <a:spcPts val="0"/>
        </a:spcAft>
        <a:buClrTx/>
        <a:buSzPct val="123000"/>
        <a:buFontTx/>
        <a:buChar char="•"/>
        <a:tabLst/>
        <a:defRPr b="0" baseline="0" cap="none" i="0" spc="0" strike="noStrike" sz="2500" u="none">
          <a:solidFill>
            <a:srgbClr val="000000"/>
          </a:solidFill>
          <a:uFillTx/>
          <a:latin typeface="+mn-lt"/>
          <a:ea typeface="+mn-ea"/>
          <a:cs typeface="+mn-cs"/>
          <a:sym typeface="Helvetica Neue"/>
        </a:defRPr>
      </a:lvl8pPr>
      <a:lvl9pPr marL="5194300" marR="0" indent="-317500" algn="l" defTabSz="2438338" rtl="0" latinLnBrk="0">
        <a:lnSpc>
          <a:spcPct val="90000"/>
        </a:lnSpc>
        <a:spcBef>
          <a:spcPts val="4500"/>
        </a:spcBef>
        <a:spcAft>
          <a:spcPts val="0"/>
        </a:spcAft>
        <a:buClrTx/>
        <a:buSzPct val="123000"/>
        <a:buFontTx/>
        <a:buChar char="•"/>
        <a:tabLst/>
        <a:defRPr b="0" baseline="0" cap="none" i="0" spc="0" strike="noStrike" sz="2500" u="none">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hyperlink" Target="http://B.Com" TargetMode="Externa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 Id="rId3" Type="http://schemas.openxmlformats.org/officeDocument/2006/relationships/hyperlink" Target="http://S.no" TargetMode="External"/></Relationships>

</file>

<file path=ppt/slides/_rels/slide2.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20.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22.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 Id="rId3" Type="http://schemas.openxmlformats.org/officeDocument/2006/relationships/image" Target="../media/image6.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 Id="rId3" Type="http://schemas.openxmlformats.org/officeDocument/2006/relationships/image" Target="../media/image6.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25.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 Id="rId3" Type="http://schemas.openxmlformats.org/officeDocument/2006/relationships/image" Target="../media/image6.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27.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28.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29.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 Id="rId3" Type="http://schemas.openxmlformats.org/officeDocument/2006/relationships/hyperlink" Target="https://www.toprankers.com/cbse-12th-commerce-books" TargetMode="External"/></Relationships>

</file>

<file path=ppt/slides/_rels/slide3.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 Id="rId3" Type="http://schemas.openxmlformats.org/officeDocument/2006/relationships/hyperlink" Target="http://B.Com" TargetMode="External"/></Relationships>

</file>

<file path=ppt/slides/_rels/slide30.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31.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32.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33.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34.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35.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36.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37.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38.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39.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4.png"/></Relationships>

</file>

<file path=ppt/slides/_rels/slide40.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41.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4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7.png"/></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8.png"/><Relationship Id="rId3" Type="http://schemas.openxmlformats.org/officeDocument/2006/relationships/image" Target="../media/image6.png"/></Relationships>

</file>

<file path=ppt/slides/_rels/slide44.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 Id="rId3" Type="http://schemas.openxmlformats.org/officeDocument/2006/relationships/image" Target="../media/image6.png"/></Relationships>

</file>

<file path=ppt/slides/_rels/slide45.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7.png"/></Relationships>

</file>

<file path=ppt/slides/_rels/slide46.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7.png"/></Relationships>

</file>

<file path=ppt/slides/_rels/slide47.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48.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 Id="rId3" Type="http://schemas.openxmlformats.org/officeDocument/2006/relationships/image" Target="../media/image5.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 Id="rId3" Type="http://schemas.openxmlformats.org/officeDocument/2006/relationships/hyperlink" Target="http://S.no" TargetMode="External"/></Relationships>

</file>

<file path=ppt/slides/_rels/slide8.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71" name="With Principle of Commerce Education , By CS , CA , L.L.B ( Professionals) Along With members of Lakshays Study Group.."/>
          <p:cNvSpPr txBox="1"/>
          <p:nvPr>
            <p:ph type="body" idx="21"/>
          </p:nvPr>
        </p:nvSpPr>
        <p:spPr>
          <a:xfrm>
            <a:off x="1206499" y="10717718"/>
            <a:ext cx="21971002" cy="1739505"/>
          </a:xfrm>
          <a:prstGeom prst="rect">
            <a:avLst/>
          </a:prstGeom>
          <a:extLst>
            <a:ext uri="{C572A759-6A51-4108-AA02-DFA0A04FC94B}">
              <ma14:wrappingTextBoxFlag xmlns:ma14="http://schemas.microsoft.com/office/mac/drawingml/2011/main" val="1"/>
            </a:ext>
          </a:extLst>
        </p:spPr>
        <p:txBody>
          <a:bodyPr/>
          <a:lstStyle>
            <a:lvl1pPr algn="ctr">
              <a:defRPr sz="5000"/>
            </a:lvl1pPr>
          </a:lstStyle>
          <a:p>
            <a:pPr/>
            <a:r>
              <a:t>With Principle of Commerce Education , By CS , CA , L.L.B ( Professionals) Along With members of Lakshays Study Group..</a:t>
            </a:r>
          </a:p>
        </p:txBody>
      </p:sp>
      <p:sp>
        <p:nvSpPr>
          <p:cNvPr id="172" name="INSTITUTE OF COMMERCE"/>
          <p:cNvSpPr txBox="1"/>
          <p:nvPr>
            <p:ph type="ctrTitle"/>
          </p:nvPr>
        </p:nvSpPr>
        <p:spPr>
          <a:xfrm>
            <a:off x="1514556" y="879952"/>
            <a:ext cx="21971004" cy="2199841"/>
          </a:xfrm>
          <a:prstGeom prst="rect">
            <a:avLst/>
          </a:prstGeom>
        </p:spPr>
        <p:txBody>
          <a:bodyPr/>
          <a:lstStyle>
            <a:lvl1pPr algn="ctr"/>
          </a:lstStyle>
          <a:p>
            <a:pPr/>
            <a:r>
              <a:t>INSTITUTE OF COMMERCE</a:t>
            </a:r>
          </a:p>
        </p:txBody>
      </p:sp>
      <p:sp>
        <p:nvSpPr>
          <p:cNvPr id="173" name="EXCLUSIVELY FOR Class 11th , 12th , NCERT CA ,CS ,CMA (Foundation) ,B.Com (Hon..)"/>
          <p:cNvSpPr txBox="1"/>
          <p:nvPr>
            <p:ph type="subTitle" sz="half" idx="1"/>
          </p:nvPr>
        </p:nvSpPr>
        <p:spPr>
          <a:xfrm>
            <a:off x="1052039" y="4524325"/>
            <a:ext cx="22279922" cy="4081810"/>
          </a:xfrm>
          <a:prstGeom prst="rect">
            <a:avLst/>
          </a:prstGeom>
        </p:spPr>
        <p:txBody>
          <a:bodyPr/>
          <a:lstStyle/>
          <a:p>
            <a:pPr algn="ctr" defTabSz="751205">
              <a:defRPr sz="6279"/>
            </a:pPr>
            <a:r>
              <a:rPr sz="6552"/>
              <a:t>EXCLUSIVELY FOR Class 11th , 12th , NCERT CA ,CS ,CMA (Foundation) ,</a:t>
            </a:r>
            <a:r>
              <a:rPr sz="6552">
                <a:hlinkClick r:id="rId3" invalidUrl="" action="" tgtFrame="" tooltip="" history="1" highlightClick="0" endSnd="0"/>
              </a:rPr>
              <a:t>B.Com</a:t>
            </a:r>
            <a:r>
              <a:rPr sz="6552"/>
              <a:t> (Hon..)</a:t>
            </a:r>
            <a:r>
              <a:t> </a:t>
            </a:r>
          </a:p>
          <a:p>
            <a:pPr algn="ctr" defTabSz="751205">
              <a:defRPr sz="6279"/>
            </a:pP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32" name="Class 11 Business Studies Syllabus"/>
          <p:cNvSpPr txBox="1"/>
          <p:nvPr/>
        </p:nvSpPr>
        <p:spPr>
          <a:xfrm>
            <a:off x="7234101" y="642880"/>
            <a:ext cx="11463523" cy="47339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ctr">
              <a:defRPr b="1" u="sng"/>
            </a:lvl1pPr>
          </a:lstStyle>
          <a:p>
            <a:pPr/>
            <a:r>
              <a:t>Class 11 Business Studies Syllabus</a:t>
            </a:r>
          </a:p>
        </p:txBody>
      </p:sp>
      <p:graphicFrame>
        <p:nvGraphicFramePr>
          <p:cNvPr id="233" name="Table 1"/>
          <p:cNvGraphicFramePr/>
          <p:nvPr/>
        </p:nvGraphicFramePr>
        <p:xfrm>
          <a:off x="1179319" y="1662561"/>
          <a:ext cx="22459400" cy="11046196"/>
        </p:xfrm>
        <a:graphic xmlns:a="http://schemas.openxmlformats.org/drawingml/2006/main">
          <a:graphicData uri="http://schemas.openxmlformats.org/drawingml/2006/table">
            <a:tbl>
              <a:tblPr firstCol="0" firstRow="1" lastCol="0" lastRow="0" bandCol="0" bandRow="0" rtl="0">
                <a:tableStyleId>{4C3C2611-4C71-4FC5-86AE-919BDF0F9419}</a:tableStyleId>
              </a:tblPr>
              <a:tblGrid>
                <a:gridCol w="2663040"/>
                <a:gridCol w="18015920"/>
                <a:gridCol w="2082831"/>
              </a:tblGrid>
              <a:tr h="689593">
                <a:tc>
                  <a:txBody>
                    <a:bodyPr/>
                    <a:lstStyle/>
                    <a:p>
                      <a:pPr defTabSz="914400">
                        <a:tabLst>
                          <a:tab pos="1663700" algn="l"/>
                        </a:tabLst>
                        <a:defRPr b="0"/>
                      </a:pPr>
                      <a:r>
                        <a:rPr b="1" sz="3200"/>
                        <a:t>UNIT</a:t>
                      </a:r>
                    </a:p>
                  </a:txBody>
                  <a:tcPr marL="50800" marR="50800" marT="50800" marB="50800" anchor="ctr" anchorCtr="0" horzOverflow="overflow"/>
                </a:tc>
                <a:tc>
                  <a:txBody>
                    <a:bodyPr/>
                    <a:lstStyle/>
                    <a:p>
                      <a:pPr defTabSz="914400">
                        <a:tabLst>
                          <a:tab pos="1663700" algn="l"/>
                        </a:tabLst>
                        <a:defRPr sz="3200"/>
                      </a:pPr>
                    </a:p>
                  </a:txBody>
                  <a:tcPr marL="50800" marR="50800" marT="50800" marB="50800" anchor="ctr" anchorCtr="0" horzOverflow="overflow"/>
                </a:tc>
                <a:tc>
                  <a:txBody>
                    <a:bodyPr/>
                    <a:lstStyle/>
                    <a:p>
                      <a:pPr defTabSz="914400">
                        <a:tabLst>
                          <a:tab pos="1663700" algn="l"/>
                        </a:tabLst>
                        <a:defRPr b="0"/>
                      </a:pPr>
                      <a:r>
                        <a:rPr b="1" sz="3200"/>
                        <a:t>Marks</a:t>
                      </a:r>
                    </a:p>
                  </a:txBody>
                  <a:tcPr marL="50800" marR="50800" marT="50800" marB="50800" anchor="ctr" anchorCtr="0" horzOverflow="overflow"/>
                </a:tc>
              </a:tr>
              <a:tr h="689593">
                <a:tc>
                  <a:txBody>
                    <a:bodyPr/>
                    <a:lstStyle/>
                    <a:p>
                      <a:pPr defTabSz="914400"/>
                      <a:r>
                        <a:rPr b="1" sz="3200"/>
                        <a:t>Part A</a:t>
                      </a:r>
                    </a:p>
                  </a:txBody>
                  <a:tcPr marL="50800" marR="50800" marT="50800" marB="50800" anchor="ctr" anchorCtr="0" horzOverflow="overflow"/>
                </a:tc>
                <a:tc>
                  <a:txBody>
                    <a:bodyPr/>
                    <a:lstStyle/>
                    <a:p>
                      <a:pPr defTabSz="914400"/>
                      <a:r>
                        <a:rPr b="1" sz="3200"/>
                        <a:t>Foundations of Business</a:t>
                      </a: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r>
              <a:tr h="689593">
                <a:tc>
                  <a:txBody>
                    <a:bodyPr/>
                    <a:lstStyle/>
                    <a:p>
                      <a:pPr defTabSz="914400"/>
                      <a:r>
                        <a:rPr sz="3200"/>
                        <a:t>1</a:t>
                      </a:r>
                    </a:p>
                  </a:txBody>
                  <a:tcPr marL="50800" marR="50800" marT="50800" marB="50800" anchor="ctr" anchorCtr="0" horzOverflow="overflow"/>
                </a:tc>
                <a:tc>
                  <a:txBody>
                    <a:bodyPr/>
                    <a:lstStyle/>
                    <a:p>
                      <a:pPr algn="l" defTabSz="914400"/>
                      <a:r>
                        <a:rPr sz="3200"/>
                        <a:t>Nature and purpose of Business</a:t>
                      </a:r>
                    </a:p>
                  </a:txBody>
                  <a:tcPr marL="50800" marR="50800" marT="50800" marB="50800" anchor="ctr" anchorCtr="0" horzOverflow="overflow"/>
                </a:tc>
                <a:tc rowSpan="2">
                  <a:txBody>
                    <a:bodyPr/>
                    <a:lstStyle/>
                    <a:p>
                      <a:pPr defTabSz="914400"/>
                      <a:r>
                        <a:rPr sz="3200"/>
                        <a:t>16</a:t>
                      </a:r>
                    </a:p>
                  </a:txBody>
                  <a:tcPr marL="50800" marR="50800" marT="50800" marB="50800" anchor="ctr" anchorCtr="0" horzOverflow="overflow"/>
                </a:tc>
              </a:tr>
              <a:tr h="689593">
                <a:tc>
                  <a:txBody>
                    <a:bodyPr/>
                    <a:lstStyle/>
                    <a:p>
                      <a:pPr defTabSz="914400"/>
                      <a:r>
                        <a:rPr sz="3200"/>
                        <a:t>2</a:t>
                      </a:r>
                    </a:p>
                  </a:txBody>
                  <a:tcPr marL="50800" marR="50800" marT="50800" marB="50800" anchor="ctr" anchorCtr="0" horzOverflow="overflow"/>
                </a:tc>
                <a:tc>
                  <a:txBody>
                    <a:bodyPr/>
                    <a:lstStyle/>
                    <a:p>
                      <a:pPr algn="l" defTabSz="914400"/>
                      <a:r>
                        <a:rPr sz="3200"/>
                        <a:t>Forms of Business Organisations</a:t>
                      </a:r>
                    </a:p>
                  </a:txBody>
                  <a:tcPr marL="50800" marR="50800" marT="50800" marB="50800" anchor="ctr" anchorCtr="0" horzOverflow="overflow"/>
                </a:tc>
                <a:tc vMerge="1">
                  <a:tcPr/>
                </a:tc>
              </a:tr>
              <a:tr h="689593">
                <a:tc>
                  <a:txBody>
                    <a:bodyPr/>
                    <a:lstStyle/>
                    <a:p>
                      <a:pPr defTabSz="914400"/>
                      <a:r>
                        <a:rPr sz="3200"/>
                        <a:t>3</a:t>
                      </a:r>
                    </a:p>
                  </a:txBody>
                  <a:tcPr marL="50800" marR="50800" marT="50800" marB="50800" anchor="ctr" anchorCtr="0" horzOverflow="overflow"/>
                </a:tc>
                <a:tc>
                  <a:txBody>
                    <a:bodyPr/>
                    <a:lstStyle/>
                    <a:p>
                      <a:pPr algn="l" defTabSz="914400"/>
                      <a:r>
                        <a:rPr sz="3200"/>
                        <a:t>Public,Private and Global Enterprises</a:t>
                      </a:r>
                    </a:p>
                  </a:txBody>
                  <a:tcPr marL="50800" marR="50800" marT="50800" marB="50800" anchor="ctr" anchorCtr="0" horzOverflow="overflow"/>
                </a:tc>
                <a:tc rowSpan="2">
                  <a:txBody>
                    <a:bodyPr/>
                    <a:lstStyle/>
                    <a:p>
                      <a:pPr defTabSz="914400"/>
                      <a:r>
                        <a:rPr sz="3200"/>
                        <a:t>14</a:t>
                      </a:r>
                    </a:p>
                  </a:txBody>
                  <a:tcPr marL="50800" marR="50800" marT="50800" marB="50800" anchor="ctr" anchorCtr="0" horzOverflow="overflow"/>
                </a:tc>
              </a:tr>
              <a:tr h="689593">
                <a:tc>
                  <a:txBody>
                    <a:bodyPr/>
                    <a:lstStyle/>
                    <a:p>
                      <a:pPr defTabSz="914400"/>
                      <a:r>
                        <a:rPr sz="3200"/>
                        <a:t>4</a:t>
                      </a:r>
                    </a:p>
                  </a:txBody>
                  <a:tcPr marL="50800" marR="50800" marT="50800" marB="50800" anchor="ctr" anchorCtr="0" horzOverflow="overflow"/>
                </a:tc>
                <a:tc>
                  <a:txBody>
                    <a:bodyPr/>
                    <a:lstStyle/>
                    <a:p>
                      <a:pPr algn="l" defTabSz="914400"/>
                      <a:r>
                        <a:rPr sz="3200"/>
                        <a:t>Business Services</a:t>
                      </a:r>
                    </a:p>
                  </a:txBody>
                  <a:tcPr marL="50800" marR="50800" marT="50800" marB="50800" anchor="ctr" anchorCtr="0" horzOverflow="overflow"/>
                </a:tc>
                <a:tc vMerge="1">
                  <a:tcPr/>
                </a:tc>
              </a:tr>
              <a:tr h="689593">
                <a:tc>
                  <a:txBody>
                    <a:bodyPr/>
                    <a:lstStyle/>
                    <a:p>
                      <a:pPr defTabSz="914400"/>
                      <a:r>
                        <a:rPr sz="3200"/>
                        <a:t>5</a:t>
                      </a:r>
                    </a:p>
                  </a:txBody>
                  <a:tcPr marL="50800" marR="50800" marT="50800" marB="50800" anchor="ctr" anchorCtr="0" horzOverflow="overflow"/>
                </a:tc>
                <a:tc>
                  <a:txBody>
                    <a:bodyPr/>
                    <a:lstStyle/>
                    <a:p>
                      <a:pPr algn="l" defTabSz="914400"/>
                      <a:r>
                        <a:rPr sz="3200"/>
                        <a:t>Emerging Modes of Business</a:t>
                      </a:r>
                    </a:p>
                  </a:txBody>
                  <a:tcPr marL="50800" marR="50800" marT="50800" marB="50800" anchor="ctr" anchorCtr="0" horzOverflow="overflow"/>
                </a:tc>
                <a:tc rowSpan="2">
                  <a:txBody>
                    <a:bodyPr/>
                    <a:lstStyle/>
                    <a:p>
                      <a:pPr defTabSz="914400"/>
                      <a:r>
                        <a:rPr sz="3200"/>
                        <a:t>10</a:t>
                      </a:r>
                    </a:p>
                  </a:txBody>
                  <a:tcPr marL="50800" marR="50800" marT="50800" marB="50800" anchor="ctr" anchorCtr="0" horzOverflow="overflow"/>
                </a:tc>
              </a:tr>
              <a:tr h="689593">
                <a:tc>
                  <a:txBody>
                    <a:bodyPr/>
                    <a:lstStyle/>
                    <a:p>
                      <a:pPr defTabSz="914400"/>
                      <a:r>
                        <a:rPr sz="3200"/>
                        <a:t>6</a:t>
                      </a:r>
                    </a:p>
                  </a:txBody>
                  <a:tcPr marL="50800" marR="50800" marT="50800" marB="50800" anchor="ctr" anchorCtr="0" horzOverflow="overflow"/>
                </a:tc>
                <a:tc>
                  <a:txBody>
                    <a:bodyPr/>
                    <a:lstStyle/>
                    <a:p>
                      <a:pPr algn="l" defTabSz="914400"/>
                      <a:r>
                        <a:rPr sz="3200"/>
                        <a:t>Social Responsibility of Business and Business Ethics</a:t>
                      </a:r>
                    </a:p>
                  </a:txBody>
                  <a:tcPr marL="50800" marR="50800" marT="50800" marB="50800" anchor="ctr" anchorCtr="0" horzOverflow="overflow"/>
                </a:tc>
                <a:tc vMerge="1">
                  <a:tcPr/>
                </a:tc>
              </a:tr>
              <a:tr h="689593">
                <a:tc>
                  <a:txBody>
                    <a:bodyPr/>
                    <a:lstStyle/>
                    <a:p>
                      <a:pPr defTabSz="914400">
                        <a:defRPr sz="3200"/>
                      </a:pPr>
                    </a:p>
                  </a:txBody>
                  <a:tcPr marL="50800" marR="50800" marT="50800" marB="50800" anchor="ctr" anchorCtr="0" horzOverflow="overflow"/>
                </a:tc>
                <a:tc>
                  <a:txBody>
                    <a:bodyPr/>
                    <a:lstStyle/>
                    <a:p>
                      <a:pPr defTabSz="914400"/>
                      <a:r>
                        <a:rPr b="1" sz="3200"/>
                        <a:t>Total</a:t>
                      </a:r>
                    </a:p>
                  </a:txBody>
                  <a:tcPr marL="50800" marR="50800" marT="50800" marB="50800" anchor="ctr" anchorCtr="0" horzOverflow="overflow"/>
                </a:tc>
                <a:tc>
                  <a:txBody>
                    <a:bodyPr/>
                    <a:lstStyle/>
                    <a:p>
                      <a:pPr defTabSz="914400"/>
                      <a:r>
                        <a:rPr b="1" sz="3200"/>
                        <a:t>40</a:t>
                      </a:r>
                    </a:p>
                  </a:txBody>
                  <a:tcPr marL="50800" marR="50800" marT="50800" marB="50800" anchor="ctr" anchorCtr="0" horzOverflow="overflow"/>
                </a:tc>
              </a:tr>
              <a:tr h="689593">
                <a:tc>
                  <a:txBody>
                    <a:bodyPr/>
                    <a:lstStyle/>
                    <a:p>
                      <a:pPr defTabSz="914400"/>
                      <a:r>
                        <a:rPr b="1" sz="3200"/>
                        <a:t>Part B</a:t>
                      </a:r>
                    </a:p>
                  </a:txBody>
                  <a:tcPr marL="50800" marR="50800" marT="50800" marB="50800" anchor="ctr" anchorCtr="0" horzOverflow="overflow"/>
                </a:tc>
                <a:tc>
                  <a:txBody>
                    <a:bodyPr/>
                    <a:lstStyle/>
                    <a:p>
                      <a:pPr defTabSz="914400"/>
                      <a:r>
                        <a:rPr b="1" sz="3200"/>
                        <a:t>Finance and Trade</a:t>
                      </a: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r>
              <a:tr h="689593">
                <a:tc>
                  <a:txBody>
                    <a:bodyPr/>
                    <a:lstStyle/>
                    <a:p>
                      <a:pPr defTabSz="914400"/>
                      <a:r>
                        <a:rPr sz="3200"/>
                        <a:t>7</a:t>
                      </a:r>
                    </a:p>
                  </a:txBody>
                  <a:tcPr marL="50800" marR="50800" marT="50800" marB="50800" anchor="ctr" anchorCtr="0" horzOverflow="overflow"/>
                </a:tc>
                <a:tc>
                  <a:txBody>
                    <a:bodyPr/>
                    <a:lstStyle/>
                    <a:p>
                      <a:pPr algn="l" defTabSz="914400"/>
                      <a:r>
                        <a:rPr sz="3200"/>
                        <a:t>Sources of Business Finance</a:t>
                      </a:r>
                    </a:p>
                  </a:txBody>
                  <a:tcPr marL="50800" marR="50800" marT="50800" marB="50800" anchor="ctr" anchorCtr="0" horzOverflow="overflow"/>
                </a:tc>
                <a:tc rowSpan="2">
                  <a:txBody>
                    <a:bodyPr/>
                    <a:lstStyle/>
                    <a:p>
                      <a:pPr defTabSz="914400"/>
                      <a:r>
                        <a:rPr sz="3200"/>
                        <a:t>20</a:t>
                      </a:r>
                    </a:p>
                  </a:txBody>
                  <a:tcPr marL="50800" marR="50800" marT="50800" marB="50800" anchor="ctr" anchorCtr="0" horzOverflow="overflow"/>
                </a:tc>
              </a:tr>
              <a:tr h="689593">
                <a:tc>
                  <a:txBody>
                    <a:bodyPr/>
                    <a:lstStyle/>
                    <a:p>
                      <a:pPr defTabSz="914400"/>
                      <a:r>
                        <a:rPr sz="3200"/>
                        <a:t>8</a:t>
                      </a:r>
                    </a:p>
                  </a:txBody>
                  <a:tcPr marL="50800" marR="50800" marT="50800" marB="50800" anchor="ctr" anchorCtr="0" horzOverflow="overflow"/>
                </a:tc>
                <a:tc>
                  <a:txBody>
                    <a:bodyPr/>
                    <a:lstStyle/>
                    <a:p>
                      <a:pPr algn="l" defTabSz="914400"/>
                      <a:r>
                        <a:rPr sz="3200"/>
                        <a:t>Small Business</a:t>
                      </a:r>
                    </a:p>
                  </a:txBody>
                  <a:tcPr marL="50800" marR="50800" marT="50800" marB="50800" anchor="ctr" anchorCtr="0" horzOverflow="overflow"/>
                </a:tc>
                <a:tc vMerge="1">
                  <a:tcPr/>
                </a:tc>
              </a:tr>
              <a:tr h="689593">
                <a:tc>
                  <a:txBody>
                    <a:bodyPr/>
                    <a:lstStyle/>
                    <a:p>
                      <a:pPr defTabSz="914400"/>
                      <a:r>
                        <a:rPr sz="3200"/>
                        <a:t>9</a:t>
                      </a:r>
                    </a:p>
                  </a:txBody>
                  <a:tcPr marL="50800" marR="50800" marT="50800" marB="50800" anchor="ctr" anchorCtr="0" horzOverflow="overflow"/>
                </a:tc>
                <a:tc>
                  <a:txBody>
                    <a:bodyPr/>
                    <a:lstStyle/>
                    <a:p>
                      <a:pPr algn="l" defTabSz="914400"/>
                      <a:r>
                        <a:rPr sz="3200"/>
                        <a:t>Internal Trade</a:t>
                      </a:r>
                    </a:p>
                  </a:txBody>
                  <a:tcPr marL="50800" marR="50800" marT="50800" marB="50800" anchor="ctr" anchorCtr="0" horzOverflow="overflow"/>
                </a:tc>
                <a:tc rowSpan="2">
                  <a:txBody>
                    <a:bodyPr/>
                    <a:lstStyle/>
                    <a:p>
                      <a:pPr defTabSz="914400"/>
                      <a:r>
                        <a:rPr sz="3200"/>
                        <a:t>20</a:t>
                      </a:r>
                    </a:p>
                  </a:txBody>
                  <a:tcPr marL="50800" marR="50800" marT="50800" marB="50800" anchor="ctr" anchorCtr="0" horzOverflow="overflow"/>
                </a:tc>
              </a:tr>
              <a:tr h="689593">
                <a:tc>
                  <a:txBody>
                    <a:bodyPr/>
                    <a:lstStyle/>
                    <a:p>
                      <a:pPr defTabSz="914400"/>
                      <a:r>
                        <a:rPr sz="3200"/>
                        <a:t>10</a:t>
                      </a:r>
                    </a:p>
                  </a:txBody>
                  <a:tcPr marL="50800" marR="50800" marT="50800" marB="50800" anchor="ctr" anchorCtr="0" horzOverflow="overflow"/>
                </a:tc>
                <a:tc>
                  <a:txBody>
                    <a:bodyPr/>
                    <a:lstStyle/>
                    <a:p>
                      <a:pPr algn="l" defTabSz="914400"/>
                      <a:r>
                        <a:rPr sz="3200"/>
                        <a:t>International Business</a:t>
                      </a:r>
                    </a:p>
                  </a:txBody>
                  <a:tcPr marL="50800" marR="50800" marT="50800" marB="50800" anchor="ctr" anchorCtr="0" horzOverflow="overflow"/>
                </a:tc>
                <a:tc vMerge="1">
                  <a:tcPr/>
                </a:tc>
              </a:tr>
              <a:tr h="689593">
                <a:tc>
                  <a:txBody>
                    <a:bodyPr/>
                    <a:lstStyle/>
                    <a:p>
                      <a:pPr defTabSz="914400">
                        <a:defRPr sz="3200"/>
                      </a:pPr>
                    </a:p>
                  </a:txBody>
                  <a:tcPr marL="50800" marR="50800" marT="50800" marB="50800" anchor="ctr" anchorCtr="0" horzOverflow="overflow"/>
                </a:tc>
                <a:tc>
                  <a:txBody>
                    <a:bodyPr/>
                    <a:lstStyle/>
                    <a:p>
                      <a:pPr defTabSz="914400"/>
                      <a:r>
                        <a:rPr b="1" sz="3200"/>
                        <a:t>Total</a:t>
                      </a:r>
                    </a:p>
                  </a:txBody>
                  <a:tcPr marL="50800" marR="50800" marT="50800" marB="50800" anchor="ctr" anchorCtr="0" horzOverflow="overflow"/>
                </a:tc>
                <a:tc>
                  <a:txBody>
                    <a:bodyPr/>
                    <a:lstStyle/>
                    <a:p>
                      <a:pPr defTabSz="914400"/>
                      <a:r>
                        <a:rPr b="1" sz="3200"/>
                        <a:t>40</a:t>
                      </a:r>
                    </a:p>
                  </a:txBody>
                  <a:tcPr marL="50800" marR="50800" marT="50800" marB="50800" anchor="ctr" anchorCtr="0" horzOverflow="overflow"/>
                </a:tc>
              </a:tr>
              <a:tr h="689593">
                <a:tc>
                  <a:txBody>
                    <a:bodyPr/>
                    <a:lstStyle/>
                    <a:p>
                      <a:pPr defTabSz="914400">
                        <a:defRPr sz="3200"/>
                      </a:pPr>
                    </a:p>
                  </a:txBody>
                  <a:tcPr marL="50800" marR="50800" marT="50800" marB="50800" anchor="ctr" anchorCtr="0" horzOverflow="overflow"/>
                </a:tc>
                <a:tc>
                  <a:txBody>
                    <a:bodyPr/>
                    <a:lstStyle/>
                    <a:p>
                      <a:pPr algn="l" defTabSz="914400"/>
                      <a:r>
                        <a:rPr b="1" sz="3200"/>
                        <a:t>Project Work</a:t>
                      </a:r>
                    </a:p>
                  </a:txBody>
                  <a:tcPr marL="50800" marR="50800" marT="50800" marB="50800" anchor="ctr" anchorCtr="0" horzOverflow="overflow"/>
                </a:tc>
                <a:tc>
                  <a:txBody>
                    <a:bodyPr/>
                    <a:lstStyle/>
                    <a:p>
                      <a:pPr defTabSz="914400"/>
                      <a:r>
                        <a:rPr b="1" sz="3200"/>
                        <a:t>20</a:t>
                      </a:r>
                    </a:p>
                  </a:txBody>
                  <a:tcPr marL="50800" marR="50800" marT="50800" marB="50800" anchor="ctr" anchorCtr="0" horzOverflow="overflow"/>
                </a:tc>
              </a:tr>
            </a:tbl>
          </a:graphicData>
        </a:graphic>
      </p:graphicFrame>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35" name="Part A: Foundation of Business :- Concept includes meaning and features…"/>
          <p:cNvSpPr txBox="1"/>
          <p:nvPr/>
        </p:nvSpPr>
        <p:spPr>
          <a:xfrm>
            <a:off x="734898" y="1272194"/>
            <a:ext cx="22914203" cy="921150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nSpc>
                <a:spcPct val="100000"/>
              </a:lnSpc>
            </a:pPr>
            <a:r>
              <a:rPr b="1"/>
              <a:t>Part A: Foundation of Business :- </a:t>
            </a:r>
            <a:r>
              <a:t>Concept includes meaning and features</a:t>
            </a:r>
          </a:p>
          <a:p>
            <a:pPr>
              <a:lnSpc>
                <a:spcPct val="100000"/>
              </a:lnSpc>
            </a:pPr>
            <a:r>
              <a:rPr b="1"/>
              <a:t>Unit 1: Evolution and Fundamentals of Business                                                                                                                                                                            </a:t>
            </a:r>
            <a:r>
              <a:rPr u="sng"/>
              <a:t>History of Trade and Commerce in India:</a:t>
            </a:r>
            <a:r>
              <a:t> Indigenous Banking System, Rise of Intermediaries, Transport, Trading Communities: Merchant Corporations, Major Trade Centres, Major Imports and Exports, Position of Indian Sub-Continent in the World Economy </a:t>
            </a:r>
            <a:r>
              <a:rPr u="sng"/>
              <a:t>Business</a:t>
            </a:r>
            <a:r>
              <a:t> – Meaning and Characteristics , Business, Profession and Employment – Concept , Objectives of business , Classification of business activities - Industry and Commerce , </a:t>
            </a:r>
            <a:r>
              <a:rPr u="sng"/>
              <a:t>Industry-types</a:t>
            </a:r>
            <a:r>
              <a:t> : Primary, Secondary, Tertiary meaning and subgroups , </a:t>
            </a:r>
            <a:r>
              <a:rPr u="sng"/>
              <a:t>Commerce-trade:</a:t>
            </a:r>
            <a:r>
              <a:t> (types- internal , external , wholesale and retail) and Auxiliaries to trade; (banking, insurance, transportation, warehousing, communication, and advertising) – meaning , Business risk-Concept .</a:t>
            </a:r>
          </a:p>
          <a:p>
            <a:pPr/>
            <a:r>
              <a:rPr b="1"/>
              <a:t>Unit 2: Forms of Business organizationsSole Proprietorship-                                                                                                                                                  </a:t>
            </a:r>
            <a:r>
              <a:t>Concept, Merits and Limitations , </a:t>
            </a:r>
            <a:r>
              <a:rPr u="sng"/>
              <a:t>Partnership -Concept </a:t>
            </a:r>
            <a:r>
              <a:t>:- Types, Merits and Limitation of partnership, Registration of a partnership firm, Partnership Deed , Types of partners . </a:t>
            </a:r>
            <a:r>
              <a:rPr u="sng"/>
              <a:t>Hindu Undivided Family Business</a:t>
            </a:r>
            <a:r>
              <a:t>: Concept , </a:t>
            </a:r>
            <a:r>
              <a:rPr u="sng"/>
              <a:t>Cooperative Societies</a:t>
            </a:r>
            <a:r>
              <a:t>- Concept, Merits, and Limitations , </a:t>
            </a:r>
            <a:r>
              <a:rPr u="sng"/>
              <a:t>Company -</a:t>
            </a:r>
            <a:r>
              <a:t> Concept, Merits and Limitations ; Types : Private, Public and One Person Company – Concept ,</a:t>
            </a:r>
            <a:r>
              <a:rPr u="sng"/>
              <a:t>Formation of company </a:t>
            </a:r>
            <a:r>
              <a:t>- Stages, important documents to be used in formation of a company , Choice of form of business organization</a:t>
            </a:r>
          </a:p>
          <a:p>
            <a:pPr>
              <a:defRPr b="1"/>
            </a:pPr>
            <a:r>
              <a:t>Unit 3: Public, Private and Global Enterprises                                                                                                                                                                                            </a:t>
            </a:r>
            <a:r>
              <a:rPr b="0"/>
              <a:t>Public sector and private sector enterprises – Concept , Forms of public sector enterprises: Departmental Undertakings, Statutory , Corporations and Government Company , Global Enterprises – Feature Joint venture , Public private partnership – concept</a:t>
            </a:r>
            <a:endParaRPr b="0"/>
          </a:p>
          <a:p>
            <a:pPr/>
            <a:r>
              <a:rPr b="1"/>
              <a:t>Unit 4: Business Services Business services                                                                                                                                    </a:t>
            </a:r>
            <a:r>
              <a:t>                                                Meaning and Types , </a:t>
            </a:r>
            <a:r>
              <a:rPr u="sng"/>
              <a:t>Banking</a:t>
            </a:r>
            <a:r>
              <a:t> :- Types of bank accounts - Savings, Current, Recurring, Fixed deposit and Multiple option deposit account , Banking services with particular reference to Bank Draft, Bank Overdraft, Cash credit , </a:t>
            </a:r>
            <a:r>
              <a:rPr u="sng"/>
              <a:t>E-Banking:</a:t>
            </a:r>
            <a:r>
              <a:t> meaning, types of digital payments , </a:t>
            </a:r>
            <a:r>
              <a:rPr u="sng"/>
              <a:t>Insurance</a:t>
            </a:r>
            <a:r>
              <a:t> – Principles. Types – life, health, fire and marine insurance – concept , Postal Service - Mail, Registered Post, Parcel, Speed Post, Courier - Meaning .</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37" name="Unit 5: Emerging Modes of Business   :-                                                                                                                                                                                                         E - business :"/>
          <p:cNvSpPr txBox="1"/>
          <p:nvPr/>
        </p:nvSpPr>
        <p:spPr>
          <a:xfrm>
            <a:off x="482283" y="1558791"/>
            <a:ext cx="23419434" cy="1100928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defRPr b="1"/>
            </a:pPr>
            <a:r>
              <a:t>Unit 5: Emerging Modes of Business   :-                                                                                                                                                                                                         </a:t>
            </a:r>
            <a:r>
              <a:rPr b="0"/>
              <a:t>E - business : concept, scope and benefits</a:t>
            </a:r>
          </a:p>
          <a:p>
            <a:pPr>
              <a:defRPr b="1"/>
            </a:pPr>
            <a:r>
              <a:t>Unit 6: Social Responsibility of Business and Business Ethics  :-                                                                                                                                                             </a:t>
            </a:r>
            <a:r>
              <a:rPr b="0"/>
              <a:t>Concept of social responsibility , Case of social responsibility , Responsibility towards owners, Investors, consumers, Employees, Government and Community , Role of business in environment protection , Business Ethics - Concept and Elements .</a:t>
            </a:r>
            <a:endParaRPr b="0"/>
          </a:p>
          <a:p>
            <a:pPr>
              <a:defRPr b="1"/>
            </a:pPr>
            <a:r>
              <a:t>Part B: Finance and Trade                                                                                                                                                        </a:t>
            </a:r>
          </a:p>
          <a:p>
            <a:pPr>
              <a:defRPr b="1"/>
            </a:pPr>
            <a:r>
              <a:t>Unit 7: Sources of Business Finance       </a:t>
            </a:r>
            <a:r>
              <a:rPr b="0"/>
              <a:t>                                                                                                                                                                                               Concept of business finance , Owners’ funds- equity shares, preferences share, retained earnings , Borrowed funds: debentures and bonds, loan from financial institution and commercial banks, public deposits, trade credit, Inter Corporate Deposits (ICD)</a:t>
            </a:r>
            <a:endParaRPr b="0"/>
          </a:p>
          <a:p>
            <a:pPr>
              <a:defRPr b="1"/>
            </a:pPr>
            <a:r>
              <a:t>Unit 8: Small Business and Enterprises                                                                                                                                                                                   </a:t>
            </a:r>
            <a:r>
              <a:rPr b="0"/>
              <a:t>Entrepreneurship Development (ED): Concept, Characteristics and Need. Process of Entrepreneurship Development , Start-up India Scheme, ways to fund , start-up. Intellectual Property Rights and Entrepreneurship , Small scale enterprise as defined by MSMED Act 2006 (Micro, Small and Medium Enterprise Development Act) , Role of small business in India with special reference to rural areasGovernment schemes and agencies for small scale industries: National Small Industries Corporation (NSIC) and District Industrial Centre (DIC) with special reference to rural, backward areas</a:t>
            </a:r>
            <a:endParaRPr b="0"/>
          </a:p>
          <a:p>
            <a:pPr>
              <a:defRPr b="1"/>
            </a:pPr>
            <a:r>
              <a:t>Unit 9: Internal Trade                                                                                                                                                                                                                                 </a:t>
            </a:r>
            <a:r>
              <a:rPr b="0"/>
              <a:t>Internal trade - meaning and types services rendered by a wholesaler and a retailer , Types of retail-trade-Itinerant and small scale fixed shops retailers , Large scale retailers-Departmental stores, chain stores – conceptGST (Goods and Services Tax): Concept and key-features</a:t>
            </a:r>
            <a:endParaRPr b="0"/>
          </a:p>
          <a:p>
            <a:pPr/>
            <a:r>
              <a:rPr b="1"/>
              <a:t>Unit 10:</a:t>
            </a:r>
            <a:r>
              <a:t> </a:t>
            </a:r>
            <a:r>
              <a:rPr b="1"/>
              <a:t>International Trade :- </a:t>
            </a:r>
            <a:r>
              <a:t>concept and benefits , Export trade – Meaning and procedure , Import Trade - Meaning and procedure , Documents involved in International Trade; indent, letter of credit, shipping order, shipping bills, mate’s receipt (DA/DP) , World Trade Organization (WTO) meaning and objectives .</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39" name="Class 11 Economics Syllabus"/>
          <p:cNvSpPr txBox="1"/>
          <p:nvPr/>
        </p:nvSpPr>
        <p:spPr>
          <a:xfrm>
            <a:off x="7778050" y="507532"/>
            <a:ext cx="8827901" cy="47339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ctr">
              <a:defRPr b="1" u="sng"/>
            </a:lvl1pPr>
          </a:lstStyle>
          <a:p>
            <a:pPr/>
            <a:r>
              <a:t>Class 11 Economics Syllabus</a:t>
            </a:r>
          </a:p>
        </p:txBody>
      </p:sp>
      <p:graphicFrame>
        <p:nvGraphicFramePr>
          <p:cNvPr id="240" name="Table 1"/>
          <p:cNvGraphicFramePr/>
          <p:nvPr/>
        </p:nvGraphicFramePr>
        <p:xfrm>
          <a:off x="1071395" y="1652653"/>
          <a:ext cx="22253910" cy="11176001"/>
        </p:xfrm>
        <a:graphic xmlns:a="http://schemas.openxmlformats.org/drawingml/2006/main">
          <a:graphicData uri="http://schemas.openxmlformats.org/drawingml/2006/table">
            <a:tbl>
              <a:tblPr firstCol="0" firstRow="1" lastCol="0" lastRow="0" bandCol="0" bandRow="0" rtl="0">
                <a:tableStyleId>{4C3C2611-4C71-4FC5-86AE-919BDF0F9419}</a:tableStyleId>
              </a:tblPr>
              <a:tblGrid>
                <a:gridCol w="2564160"/>
                <a:gridCol w="16841442"/>
                <a:gridCol w="2835606"/>
              </a:tblGrid>
              <a:tr h="744220">
                <a:tc>
                  <a:txBody>
                    <a:bodyPr/>
                    <a:lstStyle/>
                    <a:p>
                      <a:pPr algn="l" defTabSz="914400">
                        <a:tabLst>
                          <a:tab pos="1663700" algn="l"/>
                        </a:tabLst>
                        <a:defRPr b="0"/>
                      </a:pPr>
                      <a:r>
                        <a:rPr b="1" sz="3200"/>
                        <a:t>Unit</a:t>
                      </a:r>
                    </a:p>
                  </a:txBody>
                  <a:tcPr marL="50800" marR="50800" marT="50800" marB="50800" anchor="ctr" anchorCtr="0" horzOverflow="overflow"/>
                </a:tc>
                <a:tc>
                  <a:txBody>
                    <a:bodyPr/>
                    <a:lstStyle/>
                    <a:p>
                      <a:pPr algn="l" defTabSz="914400">
                        <a:tabLst>
                          <a:tab pos="1663700" algn="l"/>
                        </a:tabLst>
                        <a:defRPr sz="3200"/>
                      </a:pPr>
                    </a:p>
                  </a:txBody>
                  <a:tcPr marL="50800" marR="50800" marT="50800" marB="50800" anchor="ctr" anchorCtr="0" horzOverflow="overflow"/>
                </a:tc>
                <a:tc>
                  <a:txBody>
                    <a:bodyPr/>
                    <a:lstStyle/>
                    <a:p>
                      <a:pPr defTabSz="914400">
                        <a:tabLst>
                          <a:tab pos="1663700" algn="l"/>
                        </a:tabLst>
                        <a:defRPr b="0"/>
                      </a:pPr>
                      <a:r>
                        <a:rPr b="1" sz="3200"/>
                        <a:t>Marks</a:t>
                      </a:r>
                    </a:p>
                  </a:txBody>
                  <a:tcPr marL="50800" marR="50800" marT="50800" marB="50800" anchor="ctr" anchorCtr="0" horzOverflow="overflow"/>
                </a:tc>
              </a:tr>
              <a:tr h="744220">
                <a:tc>
                  <a:txBody>
                    <a:bodyPr/>
                    <a:lstStyle/>
                    <a:p>
                      <a:pPr algn="l" defTabSz="914400"/>
                      <a:r>
                        <a:rPr b="1" sz="3200"/>
                        <a:t>Part A</a:t>
                      </a:r>
                    </a:p>
                  </a:txBody>
                  <a:tcPr marL="50800" marR="50800" marT="50800" marB="50800" anchor="ctr" anchorCtr="0" horzOverflow="overflow"/>
                </a:tc>
                <a:tc>
                  <a:txBody>
                    <a:bodyPr/>
                    <a:lstStyle/>
                    <a:p>
                      <a:pPr defTabSz="914400"/>
                      <a:r>
                        <a:rPr b="1" sz="3200"/>
                        <a:t>Statistics for Economics</a:t>
                      </a: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r>
              <a:tr h="744220">
                <a:tc>
                  <a:txBody>
                    <a:bodyPr/>
                    <a:lstStyle/>
                    <a:p>
                      <a:pPr algn="l" defTabSz="914400">
                        <a:defRPr sz="3200"/>
                      </a:pPr>
                    </a:p>
                  </a:txBody>
                  <a:tcPr marL="50800" marR="50800" marT="50800" marB="50800" anchor="ctr" anchorCtr="0" horzOverflow="overflow"/>
                </a:tc>
                <a:tc>
                  <a:txBody>
                    <a:bodyPr/>
                    <a:lstStyle/>
                    <a:p>
                      <a:pPr algn="l" defTabSz="914400"/>
                      <a:r>
                        <a:rPr sz="3200"/>
                        <a:t>Introduction</a:t>
                      </a:r>
                    </a:p>
                  </a:txBody>
                  <a:tcPr marL="50800" marR="50800" marT="50800" marB="50800" anchor="ctr" anchorCtr="0" horzOverflow="overflow"/>
                </a:tc>
                <a:tc rowSpan="2">
                  <a:txBody>
                    <a:bodyPr/>
                    <a:lstStyle/>
                    <a:p>
                      <a:pPr defTabSz="914400"/>
                      <a:r>
                        <a:rPr sz="3200"/>
                        <a:t>15</a:t>
                      </a:r>
                    </a:p>
                  </a:txBody>
                  <a:tcPr marL="50800" marR="50800" marT="50800" marB="50800" anchor="ctr" anchorCtr="0" horzOverflow="overflow"/>
                </a:tc>
              </a:tr>
              <a:tr h="744220">
                <a:tc>
                  <a:txBody>
                    <a:bodyPr/>
                    <a:lstStyle/>
                    <a:p>
                      <a:pPr algn="l" defTabSz="914400">
                        <a:defRPr sz="3200"/>
                      </a:pPr>
                    </a:p>
                  </a:txBody>
                  <a:tcPr marL="50800" marR="50800" marT="50800" marB="50800" anchor="ctr" anchorCtr="0" horzOverflow="overflow"/>
                </a:tc>
                <a:tc>
                  <a:txBody>
                    <a:bodyPr/>
                    <a:lstStyle/>
                    <a:p>
                      <a:pPr algn="l" defTabSz="914400"/>
                      <a:r>
                        <a:rPr sz="3200"/>
                        <a:t>Collection , Organisation and Presentation of Data</a:t>
                      </a:r>
                    </a:p>
                  </a:txBody>
                  <a:tcPr marL="50800" marR="50800" marT="50800" marB="50800" anchor="ctr" anchorCtr="0" horzOverflow="overflow"/>
                </a:tc>
                <a:tc vMerge="1">
                  <a:tcPr/>
                </a:tc>
              </a:tr>
              <a:tr h="744220">
                <a:tc>
                  <a:txBody>
                    <a:bodyPr/>
                    <a:lstStyle/>
                    <a:p>
                      <a:pPr algn="l" defTabSz="914400">
                        <a:defRPr sz="3200"/>
                      </a:pPr>
                    </a:p>
                  </a:txBody>
                  <a:tcPr marL="50800" marR="50800" marT="50800" marB="50800" anchor="ctr" anchorCtr="0" horzOverflow="overflow"/>
                </a:tc>
                <a:tc>
                  <a:txBody>
                    <a:bodyPr/>
                    <a:lstStyle/>
                    <a:p>
                      <a:pPr algn="l" defTabSz="914400"/>
                      <a:r>
                        <a:rPr sz="3200"/>
                        <a:t>Statistical Tools and Interpretation</a:t>
                      </a:r>
                    </a:p>
                  </a:txBody>
                  <a:tcPr marL="50800" marR="50800" marT="50800" marB="50800" anchor="ctr" anchorCtr="0" horzOverflow="overflow"/>
                </a:tc>
                <a:tc>
                  <a:txBody>
                    <a:bodyPr/>
                    <a:lstStyle/>
                    <a:p>
                      <a:pPr defTabSz="914400"/>
                      <a:r>
                        <a:rPr sz="3200"/>
                        <a:t>25</a:t>
                      </a:r>
                    </a:p>
                  </a:txBody>
                  <a:tcPr marL="50800" marR="50800" marT="50800" marB="50800" anchor="ctr" anchorCtr="0" horzOverflow="overflow"/>
                </a:tc>
              </a:tr>
              <a:tr h="744220">
                <a:tc>
                  <a:txBody>
                    <a:bodyPr/>
                    <a:lstStyle/>
                    <a:p>
                      <a:pPr algn="l" defTabSz="914400">
                        <a:defRPr sz="3200"/>
                      </a:pPr>
                    </a:p>
                  </a:txBody>
                  <a:tcPr marL="50800" marR="50800" marT="50800" marB="50800" anchor="ctr" anchorCtr="0" horzOverflow="overflow"/>
                </a:tc>
                <a:tc>
                  <a:txBody>
                    <a:bodyPr/>
                    <a:lstStyle/>
                    <a:p>
                      <a:pPr algn="l" defTabSz="914400">
                        <a:defRPr sz="3200"/>
                      </a:pPr>
                    </a:p>
                  </a:txBody>
                  <a:tcPr marL="50800" marR="50800" marT="50800" marB="50800" anchor="ctr" anchorCtr="0" horzOverflow="overflow"/>
                </a:tc>
                <a:tc>
                  <a:txBody>
                    <a:bodyPr/>
                    <a:lstStyle/>
                    <a:p>
                      <a:pPr defTabSz="914400"/>
                      <a:r>
                        <a:rPr b="1" sz="3200"/>
                        <a:t>40</a:t>
                      </a:r>
                    </a:p>
                  </a:txBody>
                  <a:tcPr marL="50800" marR="50800" marT="50800" marB="50800" anchor="ctr" anchorCtr="0" horzOverflow="overflow"/>
                </a:tc>
              </a:tr>
              <a:tr h="744220">
                <a:tc>
                  <a:txBody>
                    <a:bodyPr/>
                    <a:lstStyle/>
                    <a:p>
                      <a:pPr algn="l" defTabSz="914400"/>
                      <a:r>
                        <a:rPr b="1" sz="3200"/>
                        <a:t>Part B</a:t>
                      </a:r>
                    </a:p>
                  </a:txBody>
                  <a:tcPr marL="50800" marR="50800" marT="50800" marB="50800" anchor="ctr" anchorCtr="0" horzOverflow="overflow"/>
                </a:tc>
                <a:tc>
                  <a:txBody>
                    <a:bodyPr/>
                    <a:lstStyle/>
                    <a:p>
                      <a:pPr defTabSz="914400"/>
                      <a:r>
                        <a:rPr b="1" sz="3200"/>
                        <a:t>Introductory Microeconomics</a:t>
                      </a: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r>
              <a:tr h="744220">
                <a:tc>
                  <a:txBody>
                    <a:bodyPr/>
                    <a:lstStyle/>
                    <a:p>
                      <a:pPr algn="l" defTabSz="914400">
                        <a:defRPr sz="3200"/>
                      </a:pPr>
                    </a:p>
                  </a:txBody>
                  <a:tcPr marL="50800" marR="50800" marT="50800" marB="50800" anchor="ctr" anchorCtr="0" horzOverflow="overflow"/>
                </a:tc>
                <a:tc>
                  <a:txBody>
                    <a:bodyPr/>
                    <a:lstStyle/>
                    <a:p>
                      <a:pPr algn="l" defTabSz="914400"/>
                      <a:r>
                        <a:rPr sz="3200"/>
                        <a:t>Introduction</a:t>
                      </a:r>
                    </a:p>
                  </a:txBody>
                  <a:tcPr marL="50800" marR="50800" marT="50800" marB="50800" anchor="ctr" anchorCtr="0" horzOverflow="overflow"/>
                </a:tc>
                <a:tc>
                  <a:txBody>
                    <a:bodyPr/>
                    <a:lstStyle/>
                    <a:p>
                      <a:pPr defTabSz="914400"/>
                      <a:r>
                        <a:rPr sz="3200"/>
                        <a:t>4</a:t>
                      </a:r>
                    </a:p>
                  </a:txBody>
                  <a:tcPr marL="50800" marR="50800" marT="50800" marB="50800" anchor="ctr" anchorCtr="0" horzOverflow="overflow"/>
                </a:tc>
              </a:tr>
              <a:tr h="744220">
                <a:tc>
                  <a:txBody>
                    <a:bodyPr/>
                    <a:lstStyle/>
                    <a:p>
                      <a:pPr algn="l" defTabSz="914400">
                        <a:defRPr sz="3200"/>
                      </a:pPr>
                    </a:p>
                  </a:txBody>
                  <a:tcPr marL="50800" marR="50800" marT="50800" marB="50800" anchor="ctr" anchorCtr="0" horzOverflow="overflow"/>
                </a:tc>
                <a:tc>
                  <a:txBody>
                    <a:bodyPr/>
                    <a:lstStyle/>
                    <a:p>
                      <a:pPr algn="l" defTabSz="914400"/>
                      <a:r>
                        <a:rPr sz="3200"/>
                        <a:t>Consumers Equilibrium and Demand</a:t>
                      </a:r>
                    </a:p>
                  </a:txBody>
                  <a:tcPr marL="50800" marR="50800" marT="50800" marB="50800" anchor="ctr" anchorCtr="0" horzOverflow="overflow"/>
                </a:tc>
                <a:tc>
                  <a:txBody>
                    <a:bodyPr/>
                    <a:lstStyle/>
                    <a:p>
                      <a:pPr defTabSz="914400"/>
                      <a:r>
                        <a:rPr sz="3200"/>
                        <a:t>15</a:t>
                      </a:r>
                    </a:p>
                  </a:txBody>
                  <a:tcPr marL="50800" marR="50800" marT="50800" marB="50800" anchor="ctr" anchorCtr="0" horzOverflow="overflow"/>
                </a:tc>
              </a:tr>
              <a:tr h="744220">
                <a:tc>
                  <a:txBody>
                    <a:bodyPr/>
                    <a:lstStyle/>
                    <a:p>
                      <a:pPr algn="l" defTabSz="914400">
                        <a:defRPr sz="3200"/>
                      </a:pPr>
                    </a:p>
                  </a:txBody>
                  <a:tcPr marL="50800" marR="50800" marT="50800" marB="50800" anchor="ctr" anchorCtr="0" horzOverflow="overflow"/>
                </a:tc>
                <a:tc>
                  <a:txBody>
                    <a:bodyPr/>
                    <a:lstStyle/>
                    <a:p>
                      <a:pPr algn="l" defTabSz="914400"/>
                      <a:r>
                        <a:rPr sz="3200"/>
                        <a:t>Producer Behaviour and Supply</a:t>
                      </a:r>
                    </a:p>
                  </a:txBody>
                  <a:tcPr marL="50800" marR="50800" marT="50800" marB="50800" anchor="ctr" anchorCtr="0" horzOverflow="overflow"/>
                </a:tc>
                <a:tc>
                  <a:txBody>
                    <a:bodyPr/>
                    <a:lstStyle/>
                    <a:p>
                      <a:pPr defTabSz="914400"/>
                      <a:r>
                        <a:rPr sz="3200"/>
                        <a:t>15</a:t>
                      </a:r>
                    </a:p>
                  </a:txBody>
                  <a:tcPr marL="50800" marR="50800" marT="50800" marB="50800" anchor="ctr" anchorCtr="0" horzOverflow="overflow"/>
                </a:tc>
              </a:tr>
              <a:tr h="744220">
                <a:tc>
                  <a:txBody>
                    <a:bodyPr/>
                    <a:lstStyle/>
                    <a:p>
                      <a:pPr algn="l" defTabSz="914400">
                        <a:defRPr sz="3200"/>
                      </a:pPr>
                    </a:p>
                  </a:txBody>
                  <a:tcPr marL="50800" marR="50800" marT="50800" marB="50800" anchor="ctr" anchorCtr="0" horzOverflow="overflow"/>
                </a:tc>
                <a:tc rowSpan="2">
                  <a:txBody>
                    <a:bodyPr/>
                    <a:lstStyle/>
                    <a:p>
                      <a:pPr algn="l" defTabSz="914400"/>
                      <a:r>
                        <a:rPr sz="3200"/>
                        <a:t>Forms of Market &amp; Price Determination under perfect competition with simple application</a:t>
                      </a:r>
                    </a:p>
                  </a:txBody>
                  <a:tcPr marL="50800" marR="50800" marT="50800" marB="50800" anchor="ctr" anchorCtr="0" horzOverflow="overflow"/>
                </a:tc>
                <a:tc rowSpan="2">
                  <a:txBody>
                    <a:bodyPr/>
                    <a:lstStyle/>
                    <a:p>
                      <a:pPr defTabSz="914400"/>
                      <a:r>
                        <a:rPr sz="3200"/>
                        <a:t>6</a:t>
                      </a:r>
                    </a:p>
                  </a:txBody>
                  <a:tcPr marL="50800" marR="50800" marT="50800" marB="50800" anchor="ctr" anchorCtr="0" horzOverflow="overflow"/>
                </a:tc>
              </a:tr>
              <a:tr h="744220">
                <a:tc>
                  <a:txBody>
                    <a:bodyPr/>
                    <a:lstStyle/>
                    <a:p>
                      <a:pPr algn="l" defTabSz="914400">
                        <a:defRPr sz="3200"/>
                      </a:pPr>
                    </a:p>
                  </a:txBody>
                  <a:tcPr marL="50800" marR="50800" marT="50800" marB="50800" anchor="ctr" anchorCtr="0" horzOverflow="overflow"/>
                </a:tc>
                <a:tc vMerge="1">
                  <a:tcPr/>
                </a:tc>
                <a:tc vMerge="1">
                  <a:tcPr/>
                </a:tc>
              </a:tr>
              <a:tr h="744220">
                <a:tc>
                  <a:txBody>
                    <a:bodyPr/>
                    <a:lstStyle/>
                    <a:p>
                      <a:pPr algn="l" defTabSz="914400">
                        <a:defRPr sz="3200"/>
                      </a:pPr>
                    </a:p>
                  </a:txBody>
                  <a:tcPr marL="50800" marR="50800" marT="50800" marB="50800" anchor="ctr" anchorCtr="0" horzOverflow="overflow"/>
                </a:tc>
                <a:tc>
                  <a:txBody>
                    <a:bodyPr/>
                    <a:lstStyle/>
                    <a:p>
                      <a:pPr algn="l" defTabSz="914400">
                        <a:defRPr sz="3200"/>
                      </a:pPr>
                    </a:p>
                  </a:txBody>
                  <a:tcPr marL="50800" marR="50800" marT="50800" marB="50800" anchor="ctr" anchorCtr="0" horzOverflow="overflow"/>
                </a:tc>
                <a:tc>
                  <a:txBody>
                    <a:bodyPr/>
                    <a:lstStyle/>
                    <a:p>
                      <a:pPr defTabSz="914400"/>
                      <a:r>
                        <a:rPr b="1" sz="3200"/>
                        <a:t>40</a:t>
                      </a:r>
                    </a:p>
                  </a:txBody>
                  <a:tcPr marL="50800" marR="50800" marT="50800" marB="50800" anchor="ctr" anchorCtr="0" horzOverflow="overflow"/>
                </a:tc>
              </a:tr>
              <a:tr h="744220">
                <a:tc>
                  <a:txBody>
                    <a:bodyPr/>
                    <a:lstStyle/>
                    <a:p>
                      <a:pPr algn="l" defTabSz="914400"/>
                      <a:r>
                        <a:rPr b="1" sz="3200"/>
                        <a:t>Part C</a:t>
                      </a:r>
                    </a:p>
                  </a:txBody>
                  <a:tcPr marL="50800" marR="50800" marT="50800" marB="50800" anchor="ctr" anchorCtr="0" horzOverflow="overflow"/>
                </a:tc>
                <a:tc>
                  <a:txBody>
                    <a:bodyPr/>
                    <a:lstStyle/>
                    <a:p>
                      <a:pPr defTabSz="914400"/>
                      <a:r>
                        <a:rPr b="1" sz="3200"/>
                        <a:t>Project Work</a:t>
                      </a:r>
                    </a:p>
                  </a:txBody>
                  <a:tcPr marL="50800" marR="50800" marT="50800" marB="50800" anchor="ctr" anchorCtr="0" horzOverflow="overflow"/>
                </a:tc>
                <a:tc>
                  <a:txBody>
                    <a:bodyPr/>
                    <a:lstStyle/>
                    <a:p>
                      <a:pPr defTabSz="914400"/>
                      <a:r>
                        <a:rPr b="1" sz="3200"/>
                        <a:t>20</a:t>
                      </a:r>
                    </a:p>
                  </a:txBody>
                  <a:tcPr marL="50800" marR="50800" marT="50800" marB="50800" anchor="ctr" anchorCtr="0" horzOverflow="overflow"/>
                </a:tc>
              </a:tr>
              <a:tr h="744220">
                <a:tc>
                  <a:txBody>
                    <a:bodyPr/>
                    <a:lstStyle/>
                    <a:p>
                      <a:pPr algn="l" defTabSz="914400">
                        <a:defRPr sz="3200"/>
                      </a:pPr>
                    </a:p>
                  </a:txBody>
                  <a:tcPr marL="50800" marR="50800" marT="50800" marB="50800" anchor="ctr" anchorCtr="0" horzOverflow="overflow"/>
                </a:tc>
                <a:tc>
                  <a:txBody>
                    <a:bodyPr/>
                    <a:lstStyle/>
                    <a:p>
                      <a:pPr defTabSz="914400"/>
                      <a:r>
                        <a:rPr sz="3200"/>
                        <a:t>Total</a:t>
                      </a:r>
                    </a:p>
                  </a:txBody>
                  <a:tcPr marL="50800" marR="50800" marT="50800" marB="50800" anchor="ctr" anchorCtr="0" horzOverflow="overflow"/>
                </a:tc>
                <a:tc>
                  <a:txBody>
                    <a:bodyPr/>
                    <a:lstStyle/>
                    <a:p>
                      <a:pPr defTabSz="914400"/>
                      <a:r>
                        <a:rPr sz="3200"/>
                        <a:t>100</a:t>
                      </a:r>
                    </a:p>
                  </a:txBody>
                  <a:tcPr marL="50800" marR="50800" marT="50800" marB="50800" anchor="ctr" anchorCtr="0" horzOverflow="overflow"/>
                </a:tc>
              </a:tr>
            </a:tbl>
          </a:graphicData>
        </a:graphic>
      </p:graphicFrame>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42" name="Economics syllabus is bifurcated into two parts. Part A , deals with statistics in economics, and the other part, i.e., Part B , deals with Microeconomics. There is another part called Part C , which includes the guidelines and information regarding the "/>
          <p:cNvSpPr txBox="1"/>
          <p:nvPr/>
        </p:nvSpPr>
        <p:spPr>
          <a:xfrm>
            <a:off x="1982156" y="794786"/>
            <a:ext cx="19108151" cy="11610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b="1"/>
            </a:pPr>
            <a:r>
              <a:t>Economics syllabus is bifurcated into two parts. </a:t>
            </a:r>
            <a:r>
              <a:rPr u="sng"/>
              <a:t>Part A</a:t>
            </a:r>
            <a:r>
              <a:t> </a:t>
            </a:r>
            <a:r>
              <a:rPr u="sng"/>
              <a:t>,</a:t>
            </a:r>
            <a:r>
              <a:t> deals with statistics in economics, and the other part, i.e., </a:t>
            </a:r>
            <a:r>
              <a:rPr u="sng"/>
              <a:t>Part B</a:t>
            </a:r>
            <a:r>
              <a:t> , deals with Microeconomics. There is another part called </a:t>
            </a:r>
            <a:r>
              <a:rPr u="sng"/>
              <a:t>Part C</a:t>
            </a:r>
            <a:r>
              <a:t> , which includes the guidelines and information regarding the projects . </a:t>
            </a:r>
          </a:p>
        </p:txBody>
      </p:sp>
      <p:sp>
        <p:nvSpPr>
          <p:cNvPr id="243" name="Part A: Statistics for Economics                                                                                                                                                                                                                  Expected to "/>
          <p:cNvSpPr txBox="1"/>
          <p:nvPr/>
        </p:nvSpPr>
        <p:spPr>
          <a:xfrm>
            <a:off x="773619" y="2791125"/>
            <a:ext cx="22836763" cy="895532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b="1"/>
            </a:pPr>
            <a:r>
              <a:t>Part A: Statistics for Economics                                                                                                                                                                                                                  </a:t>
            </a:r>
            <a:r>
              <a:rPr b="0"/>
              <a:t>Expected to Acquire skills in collection , organisation and presentation of quantitative and qualitative information pertaining to various simple economic aspects systematically. It also intends to provide some basic statistical tools to analyse, and interpret any economic information and draw appropriate inferences.In this process, the learners are also expected to understand the behaviour of various economic data.</a:t>
            </a:r>
            <a:endParaRPr b="0"/>
          </a:p>
          <a:p>
            <a:pPr>
              <a:defRPr b="1"/>
            </a:pPr>
            <a:r>
              <a:t>Unit 1:- Introduction to Economics</a:t>
            </a:r>
          </a:p>
          <a:p>
            <a:pPr>
              <a:defRPr b="1"/>
            </a:pPr>
            <a:r>
              <a:t>Unit 2:- Collection, Organisation and Presentation of data                                                                                                                                                       </a:t>
            </a:r>
            <a:r>
              <a:rPr b="0" u="sng"/>
              <a:t>Collection of data - sources of data</a:t>
            </a:r>
            <a:r>
              <a:rPr b="0"/>
              <a:t> - primary and secondary; how basic data is collected with concepts of Sampling; methods of collecting data; some important sources of secondary data: Census of India and National Sample Survey Organisation.  </a:t>
            </a:r>
            <a:r>
              <a:rPr b="0" u="sng"/>
              <a:t>Organisation of Data </a:t>
            </a:r>
            <a:r>
              <a:rPr b="0"/>
              <a:t>:- Meaning and types of variables; Frequency Distribution.  </a:t>
            </a:r>
            <a:r>
              <a:rPr b="0" u="sng"/>
              <a:t>Presentation of Data:-</a:t>
            </a:r>
            <a:r>
              <a:t> </a:t>
            </a:r>
            <a:r>
              <a:rPr b="0"/>
              <a:t>Tabular Presentation and Diagrammatic Presentation of Data: (i) Geometric forms (bar diagrams and pie diagrams), (ii) Frequency diagrams (histogram, polygon and Ogive) and (iii) Arithmetic line graphs (time series graph).</a:t>
            </a:r>
            <a:endParaRPr b="0"/>
          </a:p>
          <a:p>
            <a:pPr/>
            <a:r>
              <a:rPr b="1"/>
              <a:t>Unit 3: Statistical Tools and Interpretation :-  </a:t>
            </a:r>
            <a:r>
              <a:t>                                                                                                                                                                           Numerical problems and solutions, the appropriate economic interpretation may be attempted. This means, the students need to solve the problems and provide interpretation for the results derived.                                                                                                                                                                                                   </a:t>
            </a:r>
            <a:r>
              <a:rPr b="1"/>
              <a:t>Measures of Central Tendency-</a:t>
            </a:r>
            <a:r>
              <a:t> Arithmetic mean, Median and Mode                                                                                                                                       </a:t>
            </a:r>
            <a:r>
              <a:rPr b="1"/>
              <a:t>Correlation – </a:t>
            </a:r>
            <a:r>
              <a:t>meaning and properties, scatter diagram; measures of correlation - Karl Pearson's  method  (two variables ungrouped data)  Spearman's rank correlation (Non-Repeated Ranks and Repeated Ranks).                                                                                                                                                              </a:t>
            </a:r>
            <a:r>
              <a:rPr b="1"/>
              <a:t>Introduction to Index Numbers - </a:t>
            </a:r>
            <a:r>
              <a:t>meaning, types - Wholesale Price Index, Consumer Price Index and index of industrial production, uses of index numbers; Inflation and Index Numbers, Simple Aggregative Method.</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45" name="Introductory Microeconomics…"/>
          <p:cNvSpPr txBox="1"/>
          <p:nvPr/>
        </p:nvSpPr>
        <p:spPr>
          <a:xfrm>
            <a:off x="776867" y="1591674"/>
            <a:ext cx="22830266" cy="1053265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b="1"/>
            </a:pPr>
            <a:r>
              <a:t>Introductory Microeconomics                                                                                                               </a:t>
            </a:r>
          </a:p>
          <a:p>
            <a:pPr>
              <a:defRPr b="1"/>
            </a:pPr>
            <a:r>
              <a:t>Unit 4: Introduction                                                                                                                                                              </a:t>
            </a:r>
          </a:p>
          <a:p>
            <a:pPr>
              <a:defRPr b="1"/>
            </a:pPr>
            <a:r>
              <a:t>Unit 5:- Consumer’s Equilibrium and Demand Consumer's equilibrium -                                                                                                                                 </a:t>
            </a:r>
            <a:r>
              <a:rPr b="0"/>
              <a:t>Meaning of Utility, Marginal Utility, Law of Diminishing Marginal Utility, Conditions of consumer's equilibrium using marginal utility analysis.Indifference curve analysis of consumer's equilibrium - the consumer's budget (budget set and budget line), preferences of the consumer (indifference curve, indifference map) and conditions of consumer's equilibrium .Demand, Market demand, Determinants of demand, Demand schedule, Demand curve and its slope, Movement along and shifts in the demand curve; Price elasticity of demand - factors affecting price elasticity of demand; Measurement of price elasticity of demand – percentage - change method and total expenditure method.</a:t>
            </a:r>
          </a:p>
          <a:p>
            <a:pPr>
              <a:defRPr b="1"/>
            </a:pPr>
            <a:r>
              <a:t>Unit 6: Producer Behaviour and Supply                                                                                                                                                                                                     </a:t>
            </a:r>
            <a:r>
              <a:rPr b="0"/>
              <a:t>Meaning of Production Function – Short-Run and Long-Run Total Product, Average Product and Marginal Product.Returns to a Factor Cost – Short run costs - Total Cost, Total Fixed Cost, Total Variable Cost ,  Average Cost , Average Fixed Cost, Average Variable Cost and Marginal Cost - meaning and their relationships.Revenue – Total Revenue, Average Revenue and Marginal Revenue - meaning and their relationship.Producer's Equilibrium - meaning and its conditions in terms of Marginal Revenue- Marginal Cost.Supply, market supply, determinants of supply, supply schedule, supply curve and its slope, movements along and shifts in supply curve, price elasticity of supply; measurement of price elasticity of supply - percentage-change method.</a:t>
            </a:r>
            <a:endParaRPr b="0"/>
          </a:p>
          <a:p>
            <a:pPr>
              <a:defRPr b="1"/>
            </a:pPr>
            <a:r>
              <a:t>Unit 7: Perfect Competition - Price Determination and simple applications.Perfect competition -                                                                                        </a:t>
            </a:r>
            <a:r>
              <a:rPr b="0"/>
              <a:t>Features; Determination of market equilibrium and effects of shifts in demand and supply. (Short Run Only) Simple Applications of Demand and Supply: Price ceiling ,Price floor.</a:t>
            </a:r>
            <a:endParaRPr b="0"/>
          </a:p>
          <a:p>
            <a:pPr>
              <a:defRPr b="1"/>
            </a:pPr>
            <a:endParaRPr b="0"/>
          </a:p>
          <a:p>
            <a:pPr>
              <a:defRPr b="1"/>
            </a:pPr>
            <a:endParaRPr b="0"/>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47" name="Class 11 English Syllabus"/>
          <p:cNvSpPr txBox="1"/>
          <p:nvPr/>
        </p:nvSpPr>
        <p:spPr>
          <a:xfrm>
            <a:off x="7778050" y="507532"/>
            <a:ext cx="8827901" cy="47339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ctr">
              <a:defRPr b="1" u="sng"/>
            </a:lvl1pPr>
          </a:lstStyle>
          <a:p>
            <a:pPr/>
            <a:r>
              <a:t>Class 11 English Syllabus</a:t>
            </a:r>
          </a:p>
        </p:txBody>
      </p:sp>
      <p:sp>
        <p:nvSpPr>
          <p:cNvPr id="248" name="Section A :- ( 26 marks ) Reading Comprehension through Unseen Passages                                                                                                                               One unseen passage to assess comprehension, Interpretati"/>
          <p:cNvSpPr txBox="1"/>
          <p:nvPr/>
        </p:nvSpPr>
        <p:spPr>
          <a:xfrm>
            <a:off x="511443" y="1551035"/>
            <a:ext cx="22839784" cy="79048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00000"/>
              </a:lnSpc>
              <a:defRPr b="1"/>
            </a:pPr>
            <a:r>
              <a:t>Section A :- ( 26 marks ) Reading Comprehension through Unseen Passages                                                                                                                               </a:t>
            </a:r>
            <a:r>
              <a:rPr b="0"/>
              <a:t>One unseen passage to assess comprehension, Interpretation, Analysis, Inference and Vocabulary. The passage may be factual, descriptive or literary.                                                                                                                                                                                One unseen case-based factual passage with verbal / visual inputs like statistical data, charts etc , to assess comprehension, interpretation, analysis, inference and evaluation.                                                                                                                                                                                                                                                </a:t>
            </a:r>
            <a:r>
              <a:t>Note: </a:t>
            </a:r>
            <a:r>
              <a:rPr b="0"/>
              <a:t>The combined word limit for both the passages will be 600-750.                                                                                                                                                      Multiple Choice Questions / Objective Type Questions will be asked.                                                                                                                                                                </a:t>
            </a:r>
            <a:r>
              <a:rPr b="0" u="sng"/>
              <a:t>Note Making and Summarization based on a passage of approximately 200-250 words</a:t>
            </a:r>
            <a:r>
              <a:rPr b="0"/>
              <a:t>.</a:t>
            </a:r>
            <a:endParaRPr b="0"/>
          </a:p>
          <a:p>
            <a:pPr lvl="2" marL="2241020" indent="-463020">
              <a:lnSpc>
                <a:spcPct val="100000"/>
              </a:lnSpc>
              <a:buSzPct val="100000"/>
              <a:buAutoNum type="romanUcPeriod" startAt="1"/>
              <a:defRPr b="1"/>
            </a:pPr>
            <a:r>
              <a:rPr b="0"/>
              <a:t>NOTES MAKING :- Title, Numbering and Identing , Key/Glossary, Notes  </a:t>
            </a:r>
            <a:endParaRPr b="0"/>
          </a:p>
          <a:p>
            <a:pPr lvl="2" marL="2241020" indent="-463020">
              <a:lnSpc>
                <a:spcPct val="100000"/>
              </a:lnSpc>
              <a:buSzPct val="100000"/>
              <a:buAutoNum type="romanUcPeriod" startAt="1"/>
              <a:defRPr b="1"/>
            </a:pPr>
            <a:r>
              <a:rPr b="0"/>
              <a:t>SUMMARY :- Content , Expression </a:t>
            </a:r>
            <a:endParaRPr b="0"/>
          </a:p>
          <a:p>
            <a:pPr>
              <a:lnSpc>
                <a:spcPct val="100000"/>
              </a:lnSpc>
              <a:defRPr b="1"/>
            </a:pPr>
            <a:r>
              <a:t>Section B – ( 23 marks ) Grammar and Creative Writing Skills                                                                                                                                                            </a:t>
            </a:r>
            <a:r>
              <a:rPr b="0"/>
              <a:t>Grammar Questions on Gap filling (Tenses, Clauses)                                                                                                                                                                           Questions on re-ordering / transformation of sentences                                                                                                                                                                                 Creative Writing Skills :- Short writing task – Classified Advertisements, up to 50 words. (Format:1/ Content:1/Expression:1).                                                                         Short writing task –  Poster up to 50words :(Format :1/ Content :1/ Expression :1)                                                                                                                                                              Long Writing task: Speech in 120-150 words based on verbal / visual cues related to contemporary / age-appropriate topic.                                                                   Long Writing Task: Debate based on visual/verbal inputs in 120-150 words, thematically related to contemporary, topical issues.</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50" name="Section C :- 31 ( marks) Literature Text Book and Supplementary Reading Text                                                                                     This section will have variety of assessment items including ( Multiple Choice Questions, Obj"/>
          <p:cNvSpPr txBox="1"/>
          <p:nvPr/>
        </p:nvSpPr>
        <p:spPr>
          <a:xfrm>
            <a:off x="764202" y="1241271"/>
            <a:ext cx="23187350" cy="101908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00000"/>
              </a:lnSpc>
            </a:pPr>
            <a:r>
              <a:t>                                                  </a:t>
            </a:r>
            <a:r>
              <a:rPr b="1"/>
              <a:t>Section C :- 31 ( marks) Literature Text Book and Supplementary Reading Text                                                                                     </a:t>
            </a:r>
            <a:r>
              <a:t>This section will have variety of assessment items including ( Multiple Choice Questions, Objective Type Questions, Short Answer Type Questions and Long Answer Type Questions to assess comprehension, interpretation, analysis, evaluation and extrapolation beyond the text.                                                                                                                                                                                                                 </a:t>
            </a:r>
          </a:p>
          <a:p>
            <a:pPr marL="317500" indent="-317500">
              <a:lnSpc>
                <a:spcPct val="100000"/>
              </a:lnSpc>
              <a:buSzPct val="123000"/>
              <a:buChar char="•"/>
            </a:pPr>
            <a:r>
              <a:t>One Poetry extract out of two, from the book Hornbill, to assess comprehension, interpretation, analysis, inference and appreciation.      (3x1=3 Marks) </a:t>
            </a:r>
          </a:p>
          <a:p>
            <a:pPr marL="317500" indent="-317500">
              <a:lnSpc>
                <a:spcPct val="100000"/>
              </a:lnSpc>
              <a:buSzPct val="123000"/>
              <a:buChar char="•"/>
            </a:pPr>
            <a:r>
              <a:t> One Prose extract out of two, from the book Hornbill, to assess comprehension,interpretation, analysis, evaluation and appreciation.      (3x1=3 Marks)</a:t>
            </a:r>
          </a:p>
          <a:p>
            <a:pPr marL="317500" indent="-317500">
              <a:lnSpc>
                <a:spcPct val="100000"/>
              </a:lnSpc>
              <a:buSzPct val="123000"/>
              <a:buChar char="•"/>
            </a:pPr>
            <a:r>
              <a:t>One prose extract out of two, from the book Snapshots, to assess comprehension, interpretation, analysis, inference &amp; appreciation.       (4x1=4 Marks)</a:t>
            </a:r>
          </a:p>
          <a:p>
            <a:pPr marL="317500" indent="-317500">
              <a:lnSpc>
                <a:spcPct val="100000"/>
              </a:lnSpc>
              <a:buSzPct val="123000"/>
              <a:buChar char="•"/>
            </a:pPr>
            <a:r>
              <a:t> Two Short answer type questions (one from Prose and one from Poetry, from the book Hornbill), out of four, to be answered in 40-50 words. Questions should elicit inferential responses through critical thinking.                                                                                                                                          (3x2=6 Marks) </a:t>
            </a:r>
          </a:p>
          <a:p>
            <a:pPr marL="317500" indent="-317500">
              <a:lnSpc>
                <a:spcPct val="100000"/>
              </a:lnSpc>
              <a:buSzPct val="123000"/>
              <a:buChar char="•"/>
            </a:pPr>
            <a:r>
              <a:t>One Short answer type question, from the book Snapshots, to be answered in 40- 50 words. Questions should elicit inferential responses through critical thinking. One out of two questions to be done.                                                                                                                                                 (3x1=3 Marks) </a:t>
            </a:r>
          </a:p>
          <a:p>
            <a:pPr marL="317500" indent="-317500">
              <a:lnSpc>
                <a:spcPct val="100000"/>
              </a:lnSpc>
              <a:buSzPct val="123000"/>
              <a:buChar char="•"/>
            </a:pPr>
            <a:r>
              <a:t> One Long answer type question, from Prose/Poetry of Hornbill, to be answered in 120-150 words. Questions can be based on incident / theme / passage / extract / event, as reference points to assess extrapolation beyond and across the text. The question will elicit analytical and evaluative response from the student. Any one out of two questions to be done.                                                                                                                                            (1x6=6 Marks) </a:t>
            </a:r>
          </a:p>
          <a:p>
            <a:pPr marL="317500" indent="-317500">
              <a:lnSpc>
                <a:spcPct val="100000"/>
              </a:lnSpc>
              <a:buSzPct val="123000"/>
              <a:buChar char="•"/>
            </a:pPr>
            <a:r>
              <a:t>One Long answer type question, based on the chapters from the book Snapshots, to be answered in 120-150 words, to assess global comprehension and extrapolation beyond the text. Questions to provide analytical and evaluative responses, using incidents, events, themes, as reference points. Any one out of two questions to be done.                                                                                                                                                                                   (1x6=6 Marks)</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52" name="Prescribed Books :-                                                                                                                                                                                                                                           "/>
          <p:cNvSpPr txBox="1"/>
          <p:nvPr/>
        </p:nvSpPr>
        <p:spPr>
          <a:xfrm>
            <a:off x="368840" y="1151243"/>
            <a:ext cx="23646319" cy="790638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00000"/>
              </a:lnSpc>
            </a:pPr>
            <a:r>
              <a:rPr b="1"/>
              <a:t>Prescribed Books</a:t>
            </a:r>
            <a:r>
              <a:t> </a:t>
            </a:r>
            <a:r>
              <a:rPr b="1"/>
              <a:t>:-</a:t>
            </a:r>
            <a:r>
              <a:t>                                                                                                                                                                                                                                            1. </a:t>
            </a:r>
            <a:r>
              <a:rPr u="sng"/>
              <a:t>Hornbill</a:t>
            </a:r>
            <a:r>
              <a:t> :- English Reader published by National Council of Education Research and Training , New Delhi                                                                                                                 2. The Portrait of a Lady (Prose)                                                                                                                                                                                                                                                          3. A Photograph (Poem)                                                                                                                                                                                                                                                            4. “We’re Not Afraid to Die… if We Can be Together                                                                                                                                                                                                 5. Discovering Tut: the Saga Continues                                                                                                                                                                                                                        6. The Laburnum Top (Poem)                                                                                                                                                                                                                                       7. The Voice of the Rain (Poem)                                                                                                                                                                                                                                               8. Childhood (Poem)                                                                                                                                                                                                                                              9. The Adventure                                                                                                                                                                                                                                                           10. Silk Road (Prose)                                                                                                                                                                                                                                                              11. Father to Son </a:t>
            </a:r>
          </a:p>
          <a:p>
            <a:pPr>
              <a:lnSpc>
                <a:spcPct val="100000"/>
              </a:lnSpc>
            </a:pPr>
            <a:r>
              <a:rPr b="1"/>
              <a:t>Snapshots:                                                                                                                                                                                                                                                                          </a:t>
            </a:r>
            <a:r>
              <a:t> 1. Supplementary Reader published by National Council of Education Research and Training, New Delhi                                                                                                         2. The Summer of the Beautiful White Horse (Prose)                                                                                                                                                                                                    3. The Address (Prose)                                                                                                                                                                                                                                                                4. Mother’s Day (Play)                                                                                                                                                                                                                                                         5. Birth ( Prose)                                                                                                                                                                                                                                                           6. The Tale of Melon City</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54" name="Class 11 Entrepreneurship Syllabus"/>
          <p:cNvSpPr txBox="1"/>
          <p:nvPr/>
        </p:nvSpPr>
        <p:spPr>
          <a:xfrm>
            <a:off x="6842169" y="433529"/>
            <a:ext cx="10197391" cy="47339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ctr">
              <a:defRPr b="1" u="sng"/>
            </a:lvl1pPr>
          </a:lstStyle>
          <a:p>
            <a:pPr/>
            <a:r>
              <a:t>Class 11 Entrepreneurship Syllabus</a:t>
            </a:r>
          </a:p>
        </p:txBody>
      </p:sp>
      <p:sp>
        <p:nvSpPr>
          <p:cNvPr id="255" name="Entrepreneurship  plays  an  influential  role  in  the  economic  growth  and development of  the country. As the world economy is changing so is the dynamism of the business world. The aim of this course is to in still and kindle the spirit of Entrepre"/>
          <p:cNvSpPr txBox="1"/>
          <p:nvPr/>
        </p:nvSpPr>
        <p:spPr>
          <a:xfrm>
            <a:off x="641812" y="1301029"/>
            <a:ext cx="22598105" cy="116128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Entrepreneurship  plays  an  influential  role  in  the  economic  growth  and development of  the country. As the world economy is changing so is the dynamism of the business world. The aim of this course is to in still and kindle the spirit of Entrepreneurship amongst students. The idea of this course is to create “ job providers rather than job seeker ” . </a:t>
            </a:r>
          </a:p>
        </p:txBody>
      </p:sp>
      <p:graphicFrame>
        <p:nvGraphicFramePr>
          <p:cNvPr id="256" name="Table 1"/>
          <p:cNvGraphicFramePr/>
          <p:nvPr/>
        </p:nvGraphicFramePr>
        <p:xfrm>
          <a:off x="794548" y="3216880"/>
          <a:ext cx="22305333" cy="9116709"/>
        </p:xfrm>
        <a:graphic xmlns:a="http://schemas.openxmlformats.org/drawingml/2006/main">
          <a:graphicData uri="http://schemas.openxmlformats.org/drawingml/2006/table">
            <a:tbl>
              <a:tblPr firstCol="0" firstRow="1" lastCol="0" lastRow="0" bandCol="0" bandRow="0" rtl="0">
                <a:tableStyleId>{4C3C2611-4C71-4FC5-86AE-919BDF0F9419}</a:tableStyleId>
              </a:tblPr>
              <a:tblGrid>
                <a:gridCol w="2006790"/>
                <a:gridCol w="18261520"/>
                <a:gridCol w="2024321"/>
              </a:tblGrid>
              <a:tr h="813717">
                <a:tc>
                  <a:txBody>
                    <a:bodyPr/>
                    <a:lstStyle/>
                    <a:p>
                      <a:pPr defTabSz="2438338">
                        <a:lnSpc>
                          <a:spcPct val="90000"/>
                        </a:lnSpc>
                        <a:spcBef>
                          <a:spcPts val="4500"/>
                        </a:spcBef>
                        <a:defRPr b="0" sz="2500"/>
                      </a:pPr>
                      <a:r>
                        <a:rPr>
                          <a:hlinkClick r:id="rId3" invalidUrl="" action="" tgtFrame="" tooltip="" history="1" highlightClick="0" endSnd="0"/>
                        </a:rPr>
                        <a:t>S.no</a:t>
                      </a:r>
                    </a:p>
                  </a:txBody>
                  <a:tcPr marL="50800" marR="50800" marT="50800" marB="50800" anchor="ctr" anchorCtr="0" horzOverflow="overflow"/>
                </a:tc>
                <a:tc>
                  <a:txBody>
                    <a:bodyPr/>
                    <a:lstStyle/>
                    <a:p>
                      <a:pPr algn="l" defTabSz="2438338">
                        <a:lnSpc>
                          <a:spcPct val="90000"/>
                        </a:lnSpc>
                        <a:spcBef>
                          <a:spcPts val="4500"/>
                        </a:spcBef>
                        <a:defRPr b="0"/>
                      </a:pPr>
                      <a:r>
                        <a:rPr sz="2500"/>
                        <a:t>Unit</a:t>
                      </a:r>
                    </a:p>
                  </a:txBody>
                  <a:tcPr marL="50800" marR="50800" marT="50800" marB="50800" anchor="ctr" anchorCtr="0" horzOverflow="overflow"/>
                </a:tc>
                <a:tc>
                  <a:txBody>
                    <a:bodyPr/>
                    <a:lstStyle/>
                    <a:p>
                      <a:pPr algn="l" defTabSz="2438338">
                        <a:lnSpc>
                          <a:spcPct val="90000"/>
                        </a:lnSpc>
                        <a:spcBef>
                          <a:spcPts val="4500"/>
                        </a:spcBef>
                        <a:defRPr b="0"/>
                      </a:pPr>
                      <a:r>
                        <a:rPr sz="2500"/>
                        <a:t>Marks</a:t>
                      </a:r>
                    </a:p>
                  </a:txBody>
                  <a:tcPr marL="50800" marR="50800" marT="50800" marB="50800" anchor="ctr" anchorCtr="0" horzOverflow="overflow"/>
                </a:tc>
              </a:tr>
              <a:tr h="1007084">
                <a:tc>
                  <a:txBody>
                    <a:bodyPr/>
                    <a:lstStyle/>
                    <a:p>
                      <a:pPr defTabSz="2438338">
                        <a:lnSpc>
                          <a:spcPct val="90000"/>
                        </a:lnSpc>
                        <a:spcBef>
                          <a:spcPts val="4500"/>
                        </a:spcBef>
                      </a:pPr>
                      <a:r>
                        <a:rPr sz="2500"/>
                        <a:t>Unit 1</a:t>
                      </a:r>
                    </a:p>
                  </a:txBody>
                  <a:tcPr marL="50800" marR="50800" marT="50800" marB="50800" anchor="ctr" anchorCtr="0" horzOverflow="overflow"/>
                </a:tc>
                <a:tc>
                  <a:txBody>
                    <a:bodyPr/>
                    <a:lstStyle/>
                    <a:p>
                      <a:pPr algn="l" defTabSz="2438338">
                        <a:lnSpc>
                          <a:spcPct val="90000"/>
                        </a:lnSpc>
                        <a:spcBef>
                          <a:spcPts val="4500"/>
                        </a:spcBef>
                      </a:pPr>
                      <a:r>
                        <a:rPr sz="2500"/>
                        <a:t>Entrepreneurship : Concept and Function</a:t>
                      </a:r>
                    </a:p>
                  </a:txBody>
                  <a:tcPr marL="50800" marR="50800" marT="50800" marB="50800" anchor="ctr" anchorCtr="0" horzOverflow="overflow"/>
                </a:tc>
                <a:tc rowSpan="2">
                  <a:txBody>
                    <a:bodyPr/>
                    <a:lstStyle/>
                    <a:p>
                      <a:pPr defTabSz="2438338">
                        <a:lnSpc>
                          <a:spcPct val="90000"/>
                        </a:lnSpc>
                        <a:spcBef>
                          <a:spcPts val="4500"/>
                        </a:spcBef>
                      </a:pPr>
                      <a:r>
                        <a:rPr sz="2500"/>
                        <a:t>15</a:t>
                      </a:r>
                    </a:p>
                  </a:txBody>
                  <a:tcPr marL="50800" marR="50800" marT="50800" marB="50800" anchor="ctr" anchorCtr="0" horzOverflow="overflow"/>
                </a:tc>
              </a:tr>
              <a:tr h="910400">
                <a:tc>
                  <a:txBody>
                    <a:bodyPr/>
                    <a:lstStyle/>
                    <a:p>
                      <a:pPr defTabSz="2438338">
                        <a:lnSpc>
                          <a:spcPct val="90000"/>
                        </a:lnSpc>
                        <a:spcBef>
                          <a:spcPts val="4500"/>
                        </a:spcBef>
                      </a:pPr>
                      <a:r>
                        <a:rPr sz="2500"/>
                        <a:t>Unit 2</a:t>
                      </a:r>
                    </a:p>
                  </a:txBody>
                  <a:tcPr marL="50800" marR="50800" marT="50800" marB="50800" anchor="ctr" anchorCtr="0" horzOverflow="overflow"/>
                </a:tc>
                <a:tc>
                  <a:txBody>
                    <a:bodyPr/>
                    <a:lstStyle/>
                    <a:p>
                      <a:pPr algn="l" defTabSz="2438338">
                        <a:lnSpc>
                          <a:spcPct val="90000"/>
                        </a:lnSpc>
                        <a:spcBef>
                          <a:spcPts val="4500"/>
                        </a:spcBef>
                      </a:pPr>
                      <a:r>
                        <a:rPr sz="2500"/>
                        <a:t>An Entrepreneur</a:t>
                      </a:r>
                    </a:p>
                  </a:txBody>
                  <a:tcPr marL="50800" marR="50800" marT="50800" marB="50800" anchor="ctr" anchorCtr="0" horzOverflow="overflow"/>
                </a:tc>
                <a:tc vMerge="1">
                  <a:tcPr/>
                </a:tc>
              </a:tr>
              <a:tr h="910400">
                <a:tc>
                  <a:txBody>
                    <a:bodyPr/>
                    <a:lstStyle/>
                    <a:p>
                      <a:pPr defTabSz="2438338">
                        <a:lnSpc>
                          <a:spcPct val="90000"/>
                        </a:lnSpc>
                        <a:spcBef>
                          <a:spcPts val="4500"/>
                        </a:spcBef>
                      </a:pPr>
                      <a:r>
                        <a:rPr sz="2500"/>
                        <a:t>Unit 3</a:t>
                      </a:r>
                    </a:p>
                  </a:txBody>
                  <a:tcPr marL="50800" marR="50800" marT="50800" marB="50800" anchor="ctr" anchorCtr="0" horzOverflow="overflow"/>
                </a:tc>
                <a:tc>
                  <a:txBody>
                    <a:bodyPr/>
                    <a:lstStyle/>
                    <a:p>
                      <a:pPr algn="l" defTabSz="2438338">
                        <a:lnSpc>
                          <a:spcPct val="90000"/>
                        </a:lnSpc>
                        <a:spcBef>
                          <a:spcPts val="4500"/>
                        </a:spcBef>
                      </a:pPr>
                      <a:r>
                        <a:rPr sz="2500"/>
                        <a:t>Entrepreneurial Journey</a:t>
                      </a:r>
                    </a:p>
                  </a:txBody>
                  <a:tcPr marL="50800" marR="50800" marT="50800" marB="50800" anchor="ctr" anchorCtr="0" horzOverflow="overflow"/>
                </a:tc>
                <a:tc rowSpan="2">
                  <a:txBody>
                    <a:bodyPr/>
                    <a:lstStyle/>
                    <a:p>
                      <a:pPr defTabSz="2438338">
                        <a:lnSpc>
                          <a:spcPct val="90000"/>
                        </a:lnSpc>
                        <a:spcBef>
                          <a:spcPts val="4500"/>
                        </a:spcBef>
                      </a:pPr>
                      <a:r>
                        <a:rPr sz="2500"/>
                        <a:t>20</a:t>
                      </a:r>
                    </a:p>
                  </a:txBody>
                  <a:tcPr marL="50800" marR="50800" marT="50800" marB="50800" anchor="ctr" anchorCtr="0" horzOverflow="overflow"/>
                </a:tc>
              </a:tr>
              <a:tr h="910400">
                <a:tc>
                  <a:txBody>
                    <a:bodyPr/>
                    <a:lstStyle/>
                    <a:p>
                      <a:pPr defTabSz="2438338">
                        <a:lnSpc>
                          <a:spcPct val="90000"/>
                        </a:lnSpc>
                        <a:spcBef>
                          <a:spcPts val="4500"/>
                        </a:spcBef>
                      </a:pPr>
                      <a:r>
                        <a:rPr sz="2500"/>
                        <a:t>Unit 4</a:t>
                      </a:r>
                    </a:p>
                  </a:txBody>
                  <a:tcPr marL="50800" marR="50800" marT="50800" marB="50800" anchor="ctr" anchorCtr="0" horzOverflow="overflow"/>
                </a:tc>
                <a:tc>
                  <a:txBody>
                    <a:bodyPr/>
                    <a:lstStyle/>
                    <a:p>
                      <a:pPr algn="l" defTabSz="2438338">
                        <a:lnSpc>
                          <a:spcPct val="90000"/>
                        </a:lnSpc>
                        <a:spcBef>
                          <a:spcPts val="4500"/>
                        </a:spcBef>
                      </a:pPr>
                      <a:r>
                        <a:rPr sz="2500"/>
                        <a:t>Entrepreneurship as Innovation and Problem Solving</a:t>
                      </a:r>
                    </a:p>
                  </a:txBody>
                  <a:tcPr marL="50800" marR="50800" marT="50800" marB="50800" anchor="ctr" anchorCtr="0" horzOverflow="overflow"/>
                </a:tc>
                <a:tc vMerge="1">
                  <a:tcPr/>
                </a:tc>
              </a:tr>
              <a:tr h="910400">
                <a:tc>
                  <a:txBody>
                    <a:bodyPr/>
                    <a:lstStyle/>
                    <a:p>
                      <a:pPr defTabSz="2438338">
                        <a:lnSpc>
                          <a:spcPct val="90000"/>
                        </a:lnSpc>
                        <a:spcBef>
                          <a:spcPts val="4500"/>
                        </a:spcBef>
                      </a:pPr>
                      <a:r>
                        <a:rPr sz="2500"/>
                        <a:t>Unit 5</a:t>
                      </a:r>
                    </a:p>
                  </a:txBody>
                  <a:tcPr marL="50800" marR="50800" marT="50800" marB="50800" anchor="ctr" anchorCtr="0" horzOverflow="overflow"/>
                </a:tc>
                <a:tc>
                  <a:txBody>
                    <a:bodyPr/>
                    <a:lstStyle/>
                    <a:p>
                      <a:pPr algn="l" defTabSz="2438338">
                        <a:lnSpc>
                          <a:spcPct val="90000"/>
                        </a:lnSpc>
                        <a:spcBef>
                          <a:spcPts val="4500"/>
                        </a:spcBef>
                      </a:pPr>
                      <a:r>
                        <a:rPr sz="2500"/>
                        <a:t>Understanding the Market</a:t>
                      </a:r>
                    </a:p>
                  </a:txBody>
                  <a:tcPr marL="50800" marR="50800" marT="50800" marB="50800" anchor="ctr" anchorCtr="0" horzOverflow="overflow"/>
                </a:tc>
                <a:tc>
                  <a:txBody>
                    <a:bodyPr/>
                    <a:lstStyle/>
                    <a:p>
                      <a:pPr defTabSz="2438338">
                        <a:lnSpc>
                          <a:spcPct val="90000"/>
                        </a:lnSpc>
                        <a:spcBef>
                          <a:spcPts val="4500"/>
                        </a:spcBef>
                      </a:pPr>
                      <a:r>
                        <a:rPr sz="2500"/>
                        <a:t>15</a:t>
                      </a:r>
                    </a:p>
                  </a:txBody>
                  <a:tcPr marL="50800" marR="50800" marT="50800" marB="50800" anchor="ctr" anchorCtr="0" horzOverflow="overflow"/>
                </a:tc>
              </a:tr>
              <a:tr h="910400">
                <a:tc>
                  <a:txBody>
                    <a:bodyPr/>
                    <a:lstStyle/>
                    <a:p>
                      <a:pPr defTabSz="2438338">
                        <a:lnSpc>
                          <a:spcPct val="90000"/>
                        </a:lnSpc>
                        <a:spcBef>
                          <a:spcPts val="4500"/>
                        </a:spcBef>
                      </a:pPr>
                      <a:r>
                        <a:rPr sz="2500"/>
                        <a:t>Unit 6</a:t>
                      </a:r>
                    </a:p>
                  </a:txBody>
                  <a:tcPr marL="50800" marR="50800" marT="50800" marB="50800" anchor="ctr" anchorCtr="0" horzOverflow="overflow"/>
                </a:tc>
                <a:tc>
                  <a:txBody>
                    <a:bodyPr/>
                    <a:lstStyle/>
                    <a:p>
                      <a:pPr algn="l" defTabSz="2438338">
                        <a:lnSpc>
                          <a:spcPct val="90000"/>
                        </a:lnSpc>
                        <a:spcBef>
                          <a:spcPts val="4500"/>
                        </a:spcBef>
                      </a:pPr>
                      <a:r>
                        <a:rPr sz="2500"/>
                        <a:t>Business Finance and Arithmetic</a:t>
                      </a:r>
                    </a:p>
                  </a:txBody>
                  <a:tcPr marL="50800" marR="50800" marT="50800" marB="50800" anchor="ctr" anchorCtr="0" horzOverflow="overflow"/>
                </a:tc>
                <a:tc rowSpan="2">
                  <a:txBody>
                    <a:bodyPr/>
                    <a:lstStyle/>
                    <a:p>
                      <a:pPr defTabSz="2438338">
                        <a:lnSpc>
                          <a:spcPct val="90000"/>
                        </a:lnSpc>
                        <a:spcBef>
                          <a:spcPts val="4500"/>
                        </a:spcBef>
                      </a:pPr>
                      <a:r>
                        <a:rPr sz="2500"/>
                        <a:t>20</a:t>
                      </a:r>
                    </a:p>
                  </a:txBody>
                  <a:tcPr marL="50800" marR="50800" marT="50800" marB="50800" anchor="ctr" anchorCtr="0" horzOverflow="overflow"/>
                </a:tc>
              </a:tr>
              <a:tr h="910400">
                <a:tc>
                  <a:txBody>
                    <a:bodyPr/>
                    <a:lstStyle/>
                    <a:p>
                      <a:pPr defTabSz="2438338">
                        <a:lnSpc>
                          <a:spcPct val="90000"/>
                        </a:lnSpc>
                        <a:spcBef>
                          <a:spcPts val="4500"/>
                        </a:spcBef>
                      </a:pPr>
                      <a:r>
                        <a:rPr sz="2500"/>
                        <a:t>Unit 7</a:t>
                      </a:r>
                    </a:p>
                  </a:txBody>
                  <a:tcPr marL="50800" marR="50800" marT="50800" marB="50800" anchor="ctr" anchorCtr="0" horzOverflow="overflow"/>
                </a:tc>
                <a:tc>
                  <a:txBody>
                    <a:bodyPr/>
                    <a:lstStyle/>
                    <a:p>
                      <a:pPr algn="l" defTabSz="2438338">
                        <a:lnSpc>
                          <a:spcPct val="90000"/>
                        </a:lnSpc>
                        <a:spcBef>
                          <a:spcPts val="4500"/>
                        </a:spcBef>
                      </a:pPr>
                      <a:r>
                        <a:rPr sz="2500"/>
                        <a:t>Resource Mobilisation</a:t>
                      </a:r>
                    </a:p>
                  </a:txBody>
                  <a:tcPr marL="50800" marR="50800" marT="50800" marB="50800" anchor="ctr" anchorCtr="0" horzOverflow="overflow"/>
                </a:tc>
                <a:tc vMerge="1">
                  <a:tcPr/>
                </a:tc>
              </a:tr>
              <a:tr h="910400">
                <a:tc>
                  <a:txBody>
                    <a:bodyPr/>
                    <a:lstStyle/>
                    <a:p>
                      <a:pPr defTabSz="2438338">
                        <a:lnSpc>
                          <a:spcPct val="90000"/>
                        </a:lnSpc>
                        <a:spcBef>
                          <a:spcPts val="4500"/>
                        </a:spcBef>
                        <a:defRPr sz="2500"/>
                      </a:pPr>
                    </a:p>
                  </a:txBody>
                  <a:tcPr marL="50800" marR="50800" marT="50800" marB="50800" anchor="ctr" anchorCtr="0" horzOverflow="overflow"/>
                </a:tc>
                <a:tc>
                  <a:txBody>
                    <a:bodyPr/>
                    <a:lstStyle/>
                    <a:p>
                      <a:pPr algn="l" defTabSz="2438338">
                        <a:lnSpc>
                          <a:spcPct val="90000"/>
                        </a:lnSpc>
                        <a:spcBef>
                          <a:spcPts val="4500"/>
                        </a:spcBef>
                      </a:pPr>
                      <a:r>
                        <a:rPr sz="2500"/>
                        <a:t>PROJECT WORK</a:t>
                      </a:r>
                    </a:p>
                  </a:txBody>
                  <a:tcPr marL="50800" marR="50800" marT="50800" marB="50800" anchor="ctr" anchorCtr="0" horzOverflow="overflow"/>
                </a:tc>
                <a:tc>
                  <a:txBody>
                    <a:bodyPr/>
                    <a:lstStyle/>
                    <a:p>
                      <a:pPr defTabSz="2438338">
                        <a:lnSpc>
                          <a:spcPct val="90000"/>
                        </a:lnSpc>
                        <a:spcBef>
                          <a:spcPts val="4500"/>
                        </a:spcBef>
                      </a:pPr>
                      <a:r>
                        <a:rPr sz="2500"/>
                        <a:t>30</a:t>
                      </a:r>
                    </a:p>
                  </a:txBody>
                  <a:tcPr marL="50800" marR="50800" marT="50800" marB="50800" anchor="ctr" anchorCtr="0" horzOverflow="overflow"/>
                </a:tc>
              </a:tr>
              <a:tr h="910400">
                <a:tc>
                  <a:txBody>
                    <a:bodyPr/>
                    <a:lstStyle/>
                    <a:p>
                      <a:pPr defTabSz="2438338">
                        <a:lnSpc>
                          <a:spcPct val="90000"/>
                        </a:lnSpc>
                        <a:spcBef>
                          <a:spcPts val="4500"/>
                        </a:spcBef>
                        <a:defRPr sz="2500"/>
                      </a:pPr>
                    </a:p>
                  </a:txBody>
                  <a:tcPr marL="50800" marR="50800" marT="50800" marB="50800" anchor="ctr" anchorCtr="0" horzOverflow="overflow"/>
                </a:tc>
                <a:tc>
                  <a:txBody>
                    <a:bodyPr/>
                    <a:lstStyle/>
                    <a:p>
                      <a:pPr algn="l" defTabSz="2438338">
                        <a:lnSpc>
                          <a:spcPct val="90000"/>
                        </a:lnSpc>
                        <a:spcBef>
                          <a:spcPts val="4500"/>
                        </a:spcBef>
                      </a:pPr>
                      <a:r>
                        <a:rPr sz="2500"/>
                        <a:t>Total</a:t>
                      </a:r>
                    </a:p>
                  </a:txBody>
                  <a:tcPr marL="50800" marR="50800" marT="50800" marB="50800" anchor="ctr" anchorCtr="0" horzOverflow="overflow"/>
                </a:tc>
                <a:tc>
                  <a:txBody>
                    <a:bodyPr/>
                    <a:lstStyle/>
                    <a:p>
                      <a:pPr defTabSz="2438338">
                        <a:lnSpc>
                          <a:spcPct val="90000"/>
                        </a:lnSpc>
                        <a:spcBef>
                          <a:spcPts val="4500"/>
                        </a:spcBef>
                      </a:pPr>
                      <a:r>
                        <a:rPr sz="2500"/>
                        <a:t>100</a:t>
                      </a:r>
                    </a:p>
                  </a:txBody>
                  <a:tcPr marL="50800" marR="50800" marT="50800" marB="50800" anchor="ctr" anchorCtr="0" horzOverflow="overflow"/>
                </a:tc>
              </a:tr>
            </a:tbl>
          </a:graphicData>
        </a:graphic>
      </p:graphicFrame>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75" name="Commerce is defined as the conduct of trade among economic agents. Generally, commerce refers to the exchange of goods, services or something of value between businesses or entities. Commerce deals with various aspects of business, trade, accounting, fin"/>
          <p:cNvSpPr txBox="1"/>
          <p:nvPr/>
        </p:nvSpPr>
        <p:spPr>
          <a:xfrm>
            <a:off x="2100183" y="2293944"/>
            <a:ext cx="20183634" cy="37866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825500">
              <a:lnSpc>
                <a:spcPct val="100000"/>
              </a:lnSpc>
              <a:spcBef>
                <a:spcPts val="0"/>
              </a:spcBef>
              <a:defRPr sz="3000"/>
            </a:pPr>
            <a:r>
              <a:rPr b="1"/>
              <a:t>Commerce </a:t>
            </a:r>
            <a:r>
              <a:t>is defined as the conduct of trade among economic agents. Generally, commerce refers to the exchange of goods, services or something of value between businesses or entities. Commerce deals with various aspects of business, trade, accounting, financial information etc. In academics, the Commerce stream is considered one of the most popular streams of education along with Science and Arts.The commerce stream acts as a gateway that leads you towards various professional courses like </a:t>
            </a:r>
            <a:r>
              <a:rPr b="1"/>
              <a:t>Chartered accountancy (CA),</a:t>
            </a:r>
            <a:r>
              <a:t> </a:t>
            </a:r>
            <a:r>
              <a:rPr b="1"/>
              <a:t>Company secretary</a:t>
            </a:r>
            <a:r>
              <a:t>, and </a:t>
            </a:r>
            <a:r>
              <a:rPr b="1"/>
              <a:t>Chartered financial analyst (CFA) </a:t>
            </a:r>
            <a:r>
              <a:t>after the completion of class 12.If you wish to choose commerce as your stream after the 10th, then you need to be aware of the subjects involved in academics and also the Class 11 Commerce Subjects combinations.</a:t>
            </a:r>
          </a:p>
        </p:txBody>
      </p:sp>
      <p:sp>
        <p:nvSpPr>
          <p:cNvPr id="176" name="Why Commerce ?"/>
          <p:cNvSpPr txBox="1"/>
          <p:nvPr/>
        </p:nvSpPr>
        <p:spPr>
          <a:xfrm>
            <a:off x="9018794" y="1050062"/>
            <a:ext cx="5475060" cy="80818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825500">
              <a:lnSpc>
                <a:spcPct val="100000"/>
              </a:lnSpc>
              <a:spcBef>
                <a:spcPts val="0"/>
              </a:spcBef>
              <a:defRPr b="1" sz="4700"/>
            </a:lvl1pPr>
          </a:lstStyle>
          <a:p>
            <a:pPr/>
            <a:r>
              <a:t>Why Commerce ?  </a:t>
            </a:r>
          </a:p>
        </p:txBody>
      </p:sp>
      <p:sp>
        <p:nvSpPr>
          <p:cNvPr id="177" name="🤔"/>
          <p:cNvSpPr txBox="1"/>
          <p:nvPr/>
        </p:nvSpPr>
        <p:spPr>
          <a:xfrm>
            <a:off x="14522505" y="432731"/>
            <a:ext cx="1308101" cy="166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825500">
              <a:lnSpc>
                <a:spcPct val="100000"/>
              </a:lnSpc>
              <a:spcBef>
                <a:spcPts val="0"/>
              </a:spcBef>
              <a:defRPr b="1" sz="9400"/>
            </a:lvl1pPr>
          </a:lstStyle>
          <a:p>
            <a:pPr/>
            <a:r>
              <a:t>🤔</a:t>
            </a:r>
          </a:p>
        </p:txBody>
      </p:sp>
      <p:sp>
        <p:nvSpPr>
          <p:cNvPr id="178" name="Carrier Opportunities offered by Commerce so that you can Fly at Top …"/>
          <p:cNvSpPr txBox="1"/>
          <p:nvPr/>
        </p:nvSpPr>
        <p:spPr>
          <a:xfrm>
            <a:off x="5575554" y="7060082"/>
            <a:ext cx="13232893" cy="5604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3000"/>
            </a:pPr>
            <a:r>
              <a:rPr b="1"/>
              <a:t>Carrier</a:t>
            </a:r>
            <a:r>
              <a:t> </a:t>
            </a:r>
            <a:r>
              <a:rPr b="1"/>
              <a:t>Opportunities offered by Commerce so that you can Fly at Top </a:t>
            </a:r>
            <a:r>
              <a:t>…</a:t>
            </a:r>
          </a:p>
        </p:txBody>
      </p:sp>
      <p:sp>
        <p:nvSpPr>
          <p:cNvPr id="179" name="Top Professional Courses :- CA , CFA, Actuary (Calculating Insurance risks and payments for Insurance Companies), Banker , LLB , CS, CMA…"/>
          <p:cNvSpPr txBox="1"/>
          <p:nvPr/>
        </p:nvSpPr>
        <p:spPr>
          <a:xfrm>
            <a:off x="2100183" y="8268283"/>
            <a:ext cx="20183634" cy="236959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sz="3000"/>
            </a:pPr>
            <a:r>
              <a:rPr u="sng"/>
              <a:t>Top Professional Courses</a:t>
            </a:r>
            <a:r>
              <a:t> :- CA , CFA, Actuary (Calculating Insurance risks and payments for Insurance Companies), Banker , LLB , CS, CMA </a:t>
            </a:r>
          </a:p>
          <a:p>
            <a:pPr>
              <a:defRPr b="1" sz="3000"/>
            </a:pPr>
            <a:r>
              <a:rPr b="0"/>
              <a:t>Commerce after Graduation :- Specialisation in ( Financial Accounting , Banking Finance , Taxation , Foreign Trade Practice and Procedures , Forex Dealer ,Export Marketing ,Digital Marketing ,Equity Research Analyst ,Stock Broking )</a:t>
            </a:r>
            <a:r>
              <a:t> </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58" name="Unit 1: Entrepreneurship: Concept and Functions                                                                                                                                                                Entrepreneurship:- Concept, Functions and Need,"/>
          <p:cNvSpPr txBox="1"/>
          <p:nvPr/>
        </p:nvSpPr>
        <p:spPr>
          <a:xfrm>
            <a:off x="444699" y="1924871"/>
            <a:ext cx="23494601" cy="986625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rPr b="1"/>
              <a:t>Unit 1: Entrepreneurship: Concept and Functions</a:t>
            </a:r>
            <a:r>
              <a:t>                                                                                                                                                                Entrepreneurship:- Concept, Functions and Need, Why Entrepreneurship for You, Myths about Entrepreneurship, Advantage and Limitation of Entrepreneurship, Process of Entrepreneurship, Entrepreneurship - The Indian Scenario . </a:t>
            </a:r>
          </a:p>
          <a:p>
            <a:pPr/>
            <a:r>
              <a:rPr b="1"/>
              <a:t>Unit 2: An Entrepreneur </a:t>
            </a:r>
            <a:r>
              <a:t>                                                                                                                                                                                                                                Why be an Entrepreneur, Types of Entrepreneurs, Competencies and characteristics,  Entrepreneurial    Values, Attitudes and Motivation Intrapreneur : Meaning and Importance. </a:t>
            </a:r>
          </a:p>
          <a:p>
            <a:pPr>
              <a:defRPr b="1"/>
            </a:pPr>
            <a:r>
              <a:t>Unit 3: Entrepreneurship Journey                                                                                                                                                                                                                  </a:t>
            </a:r>
            <a:r>
              <a:rPr b="0"/>
              <a:t>Idea generation, Feasibility Study and opportunity assessment, Business Plan: meaning, purpose and elements, Execution of Business Plan </a:t>
            </a:r>
          </a:p>
          <a:p>
            <a:pPr>
              <a:defRPr b="1"/>
            </a:pPr>
            <a:r>
              <a:t>Unit 4: Entrepreneurship as Innovation and Problem Solving                                                                                                                                                                       </a:t>
            </a:r>
            <a:r>
              <a:rPr b="0"/>
              <a:t>Risk taking, Determination, Initiative, problem solving ability, Adaptability to changing technologies.Entrepreneurs as problem</a:t>
            </a:r>
            <a:endParaRPr b="0"/>
          </a:p>
          <a:p>
            <a:pPr defTabSz="457200">
              <a:lnSpc>
                <a:spcPct val="100000"/>
              </a:lnSpc>
              <a:spcBef>
                <a:spcPts val="0"/>
              </a:spcBef>
              <a:defRPr>
                <a:latin typeface="Helvetica"/>
                <a:ea typeface="Helvetica"/>
                <a:cs typeface="Helvetica"/>
                <a:sym typeface="Helvetica"/>
              </a:defRPr>
            </a:pPr>
            <a:r>
              <a:t>solvers, Innovations and Entrepreneurial Ventures- Global and Indian, Role of Technology E-commerce and Social Media, Social Entrepreneurship-Concept .</a:t>
            </a:r>
          </a:p>
          <a:p>
            <a:pPr/>
            <a:r>
              <a:rPr b="1"/>
              <a:t>Unit 5: Understanding the Market </a:t>
            </a:r>
            <a:r>
              <a:t>                                                                                                                                                                                                                      Market Concept  ( Types ) Micro and Macro Market Environment , Market Research (Concept , Importance and Process ) Marketing Mix</a:t>
            </a:r>
          </a:p>
          <a:p>
            <a:pPr/>
            <a:r>
              <a:rPr b="1"/>
              <a:t>Unit 6: Business Finance and Arithmetic  </a:t>
            </a:r>
            <a:r>
              <a:t>                                                                                                                                                                                                      Unit of Sale, Unit Price and Unit Cost for single product or service , Types of Costs  Start up, Variable and Fixed , Break Even Analysis for single product or service</a:t>
            </a:r>
          </a:p>
          <a:p>
            <a:pPr>
              <a:lnSpc>
                <a:spcPct val="100000"/>
              </a:lnSpc>
            </a:pPr>
            <a:r>
              <a:rPr b="1"/>
              <a:t>Unit 7: Resource Mobilization                                                                                                                                               </a:t>
            </a:r>
            <a:r>
              <a:t>                                                                          Types of Resources Physical , Human , Financial and Intangible . Selection and Utilization of Human Resources and Professionals like Accountants, Lawyers, Auditors, Board Members, etc</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60" name="Text"/>
          <p:cNvSpPr txBox="1"/>
          <p:nvPr/>
        </p:nvSpPr>
        <p:spPr>
          <a:xfrm>
            <a:off x="1074718" y="1559306"/>
            <a:ext cx="22562677"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00000"/>
              </a:lnSpc>
              <a:spcBef>
                <a:spcPts val="0"/>
              </a:spcBef>
              <a:defRPr sz="1082">
                <a:latin typeface="Helvetica"/>
                <a:ea typeface="Helvetica"/>
                <a:cs typeface="Helvetica"/>
                <a:sym typeface="Helvetica"/>
              </a:defRPr>
            </a:pPr>
          </a:p>
        </p:txBody>
      </p:sp>
      <p:sp>
        <p:nvSpPr>
          <p:cNvPr id="261" name="Class 11 Applied Maths Syllabus"/>
          <p:cNvSpPr txBox="1"/>
          <p:nvPr/>
        </p:nvSpPr>
        <p:spPr>
          <a:xfrm>
            <a:off x="9683591" y="423784"/>
            <a:ext cx="5016818" cy="47339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a:r>
              <a:t>Class 11 Applied Maths Syllabus</a:t>
            </a:r>
          </a:p>
        </p:txBody>
      </p:sp>
      <p:graphicFrame>
        <p:nvGraphicFramePr>
          <p:cNvPr id="262" name="Table 1"/>
          <p:cNvGraphicFramePr/>
          <p:nvPr/>
        </p:nvGraphicFramePr>
        <p:xfrm>
          <a:off x="910662" y="1620489"/>
          <a:ext cx="22575376" cy="1117600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934600"/>
                <a:gridCol w="4942608"/>
                <a:gridCol w="15685467"/>
              </a:tblGrid>
              <a:tr h="511895">
                <a:tc>
                  <a:txBody>
                    <a:bodyPr/>
                    <a:lstStyle/>
                    <a:p>
                      <a:pPr defTabSz="2438338">
                        <a:lnSpc>
                          <a:spcPct val="90000"/>
                        </a:lnSpc>
                        <a:spcBef>
                          <a:spcPts val="4500"/>
                        </a:spcBef>
                      </a:pPr>
                      <a:r>
                        <a:rPr b="1" sz="2500"/>
                        <a:t>S.No</a:t>
                      </a:r>
                    </a:p>
                  </a:txBody>
                  <a:tcPr marL="50800" marR="50800" marT="50800" marB="50800" anchor="ctr" anchorCtr="0" horzOverflow="overflow"/>
                </a:tc>
                <a:tc>
                  <a:txBody>
                    <a:bodyPr/>
                    <a:lstStyle/>
                    <a:p>
                      <a:pPr defTabSz="2438338">
                        <a:lnSpc>
                          <a:spcPct val="90000"/>
                        </a:lnSpc>
                        <a:spcBef>
                          <a:spcPts val="4500"/>
                        </a:spcBef>
                      </a:pPr>
                      <a:r>
                        <a:rPr b="1" sz="2500"/>
                        <a:t>Unit Name</a:t>
                      </a:r>
                    </a:p>
                  </a:txBody>
                  <a:tcPr marL="50800" marR="50800" marT="50800" marB="50800" anchor="ctr" anchorCtr="0" horzOverflow="overflow"/>
                </a:tc>
                <a:tc>
                  <a:txBody>
                    <a:bodyPr/>
                    <a:lstStyle/>
                    <a:p>
                      <a:pPr defTabSz="2438338">
                        <a:lnSpc>
                          <a:spcPct val="90000"/>
                        </a:lnSpc>
                        <a:spcBef>
                          <a:spcPts val="4500"/>
                        </a:spcBef>
                      </a:pPr>
                      <a:r>
                        <a:rPr b="1" sz="2500"/>
                        <a:t>Topics Covered </a:t>
                      </a:r>
                    </a:p>
                  </a:txBody>
                  <a:tcPr marL="50800" marR="50800" marT="50800" marB="50800" anchor="ctr" anchorCtr="0" horzOverflow="overflow"/>
                </a:tc>
              </a:tr>
              <a:tr h="1325602">
                <a:tc>
                  <a:txBody>
                    <a:bodyPr/>
                    <a:lstStyle/>
                    <a:p>
                      <a:pPr defTabSz="2438338">
                        <a:lnSpc>
                          <a:spcPct val="90000"/>
                        </a:lnSpc>
                        <a:spcBef>
                          <a:spcPts val="4500"/>
                        </a:spcBef>
                      </a:pPr>
                      <a:r>
                        <a:rPr sz="2500"/>
                        <a:t>1</a:t>
                      </a:r>
                    </a:p>
                  </a:txBody>
                  <a:tcPr marL="50800" marR="50800" marT="50800" marB="50800" anchor="ctr" anchorCtr="0" horzOverflow="overflow"/>
                </a:tc>
                <a:tc>
                  <a:txBody>
                    <a:bodyPr/>
                    <a:lstStyle/>
                    <a:p>
                      <a:pPr algn="l" defTabSz="2438338">
                        <a:lnSpc>
                          <a:spcPct val="90000"/>
                        </a:lnSpc>
                        <a:spcBef>
                          <a:spcPts val="4500"/>
                        </a:spcBef>
                      </a:pPr>
                      <a:r>
                        <a:rPr sz="2500"/>
                        <a:t>Numbers, quantification, Numerical Applications</a:t>
                      </a:r>
                    </a:p>
                  </a:txBody>
                  <a:tcPr marL="50800" marR="50800" marT="50800" marB="50800" anchor="ctr" anchorCtr="0" horzOverflow="overflow"/>
                </a:tc>
                <a:tc>
                  <a:txBody>
                    <a:bodyPr/>
                    <a:lstStyle/>
                    <a:p>
                      <a:pPr algn="l" defTabSz="2438338">
                        <a:lnSpc>
                          <a:spcPct val="90000"/>
                        </a:lnSpc>
                        <a:spcBef>
                          <a:spcPts val="4500"/>
                        </a:spcBef>
                      </a:pPr>
                      <a:r>
                        <a:rPr sz="2500"/>
                        <a:t>Numbers and quantification, simple application of logarithm, antilogarithms, binary number, numerical application ( sitting arrangement, mensuration, time, work, and distance, calendar, clock, and averages)</a:t>
                      </a:r>
                    </a:p>
                  </a:txBody>
                  <a:tcPr marL="50800" marR="50800" marT="50800" marB="50800" anchor="ctr" anchorCtr="0" horzOverflow="overflow"/>
                </a:tc>
              </a:tr>
              <a:tr h="1347096">
                <a:tc>
                  <a:txBody>
                    <a:bodyPr/>
                    <a:lstStyle/>
                    <a:p>
                      <a:pPr defTabSz="2438338">
                        <a:lnSpc>
                          <a:spcPct val="90000"/>
                        </a:lnSpc>
                        <a:spcBef>
                          <a:spcPts val="4500"/>
                        </a:spcBef>
                      </a:pPr>
                      <a:r>
                        <a:rPr sz="2500"/>
                        <a:t>2</a:t>
                      </a:r>
                    </a:p>
                  </a:txBody>
                  <a:tcPr marL="50800" marR="50800" marT="50800" marB="50800" anchor="ctr" anchorCtr="0" horzOverflow="overflow"/>
                </a:tc>
                <a:tc>
                  <a:txBody>
                    <a:bodyPr/>
                    <a:lstStyle/>
                    <a:p>
                      <a:pPr algn="l" defTabSz="2438338">
                        <a:lnSpc>
                          <a:spcPct val="90000"/>
                        </a:lnSpc>
                        <a:spcBef>
                          <a:spcPts val="4500"/>
                        </a:spcBef>
                      </a:pPr>
                      <a:r>
                        <a:rPr sz="2500"/>
                        <a:t>Algebra</a:t>
                      </a:r>
                    </a:p>
                  </a:txBody>
                  <a:tcPr marL="50800" marR="50800" marT="50800" marB="50800" anchor="ctr" anchorCtr="0" horzOverflow="overflow"/>
                </a:tc>
                <a:tc>
                  <a:txBody>
                    <a:bodyPr/>
                    <a:lstStyle/>
                    <a:p>
                      <a:pPr algn="l" defTabSz="2438338">
                        <a:lnSpc>
                          <a:spcPct val="90000"/>
                        </a:lnSpc>
                        <a:spcBef>
                          <a:spcPts val="4500"/>
                        </a:spcBef>
                      </a:pPr>
                      <a:r>
                        <a:rPr sz="2500"/>
                        <a:t>Sets, operation on sets, Venn’s Diagram , intervals, subset, types of sets, and their notations, representation of sets, definition, relation, etc. Ordered pairs , sequence and series, application of AP and GP, Permutation and Combination, fundamental principle of counting, factorial .</a:t>
                      </a:r>
                    </a:p>
                  </a:txBody>
                  <a:tcPr marL="50800" marR="50800" marT="50800" marB="50800" anchor="ctr" anchorCtr="0" horzOverflow="overflow"/>
                </a:tc>
              </a:tr>
              <a:tr h="1076804">
                <a:tc>
                  <a:txBody>
                    <a:bodyPr/>
                    <a:lstStyle/>
                    <a:p>
                      <a:pPr defTabSz="2438338">
                        <a:lnSpc>
                          <a:spcPct val="90000"/>
                        </a:lnSpc>
                        <a:spcBef>
                          <a:spcPts val="4500"/>
                        </a:spcBef>
                      </a:pPr>
                      <a:r>
                        <a:rPr sz="2500"/>
                        <a:t>3</a:t>
                      </a:r>
                    </a:p>
                  </a:txBody>
                  <a:tcPr marL="50800" marR="50800" marT="50800" marB="50800" anchor="ctr" anchorCtr="0" horzOverflow="overflow"/>
                </a:tc>
                <a:tc>
                  <a:txBody>
                    <a:bodyPr/>
                    <a:lstStyle/>
                    <a:p>
                      <a:pPr algn="l" defTabSz="2438338">
                        <a:lnSpc>
                          <a:spcPct val="90000"/>
                        </a:lnSpc>
                        <a:spcBef>
                          <a:spcPts val="4500"/>
                        </a:spcBef>
                      </a:pPr>
                      <a:r>
                        <a:rPr sz="2500"/>
                        <a:t>Mathematical reasoning</a:t>
                      </a:r>
                    </a:p>
                  </a:txBody>
                  <a:tcPr marL="50800" marR="50800" marT="50800" marB="50800" anchor="ctr" anchorCtr="0" horzOverflow="overflow"/>
                </a:tc>
                <a:tc>
                  <a:txBody>
                    <a:bodyPr/>
                    <a:lstStyle/>
                    <a:p>
                      <a:pPr algn="l" defTabSz="2438338">
                        <a:lnSpc>
                          <a:spcPct val="90000"/>
                        </a:lnSpc>
                        <a:spcBef>
                          <a:spcPts val="4500"/>
                        </a:spcBef>
                      </a:pPr>
                      <a:r>
                        <a:rPr sz="2500"/>
                        <a:t>Logical reasoning</a:t>
                      </a:r>
                    </a:p>
                  </a:txBody>
                  <a:tcPr marL="50800" marR="50800" marT="50800" marB="50800" anchor="ctr" anchorCtr="0" horzOverflow="overflow"/>
                </a:tc>
              </a:tr>
              <a:tr h="1185569">
                <a:tc>
                  <a:txBody>
                    <a:bodyPr/>
                    <a:lstStyle/>
                    <a:p>
                      <a:pPr defTabSz="2438338">
                        <a:lnSpc>
                          <a:spcPct val="90000"/>
                        </a:lnSpc>
                        <a:spcBef>
                          <a:spcPts val="4500"/>
                        </a:spcBef>
                      </a:pPr>
                      <a:r>
                        <a:rPr sz="2500"/>
                        <a:t>4</a:t>
                      </a:r>
                    </a:p>
                  </a:txBody>
                  <a:tcPr marL="50800" marR="50800" marT="50800" marB="50800" anchor="ctr" anchorCtr="0" horzOverflow="overflow"/>
                </a:tc>
                <a:tc>
                  <a:txBody>
                    <a:bodyPr/>
                    <a:lstStyle/>
                    <a:p>
                      <a:pPr algn="l" defTabSz="2438338">
                        <a:lnSpc>
                          <a:spcPct val="90000"/>
                        </a:lnSpc>
                        <a:spcBef>
                          <a:spcPts val="4500"/>
                        </a:spcBef>
                      </a:pPr>
                      <a:r>
                        <a:rPr sz="2500"/>
                        <a:t>Calculus</a:t>
                      </a:r>
                    </a:p>
                  </a:txBody>
                  <a:tcPr marL="50800" marR="50800" marT="50800" marB="50800" anchor="ctr" anchorCtr="0" horzOverflow="overflow"/>
                </a:tc>
                <a:tc>
                  <a:txBody>
                    <a:bodyPr/>
                    <a:lstStyle/>
                    <a:p>
                      <a:pPr algn="l" defTabSz="2438338">
                        <a:lnSpc>
                          <a:spcPct val="90000"/>
                        </a:lnSpc>
                        <a:spcBef>
                          <a:spcPts val="4500"/>
                        </a:spcBef>
                      </a:pPr>
                      <a:r>
                        <a:rPr sz="2500"/>
                        <a:t>Derivatives of algebraic function, using chain rule, differentiation as a process of finding derivative, instantaneous rate of change, concept of limits and continuity of a function, types of functions, domains, and range of functions, functions</a:t>
                      </a:r>
                    </a:p>
                  </a:txBody>
                  <a:tcPr marL="50800" marR="50800" marT="50800" marB="50800" anchor="ctr" anchorCtr="0" horzOverflow="overflow"/>
                </a:tc>
              </a:tr>
              <a:tr h="1105684">
                <a:tc>
                  <a:txBody>
                    <a:bodyPr/>
                    <a:lstStyle/>
                    <a:p>
                      <a:pPr defTabSz="2438338">
                        <a:lnSpc>
                          <a:spcPct val="90000"/>
                        </a:lnSpc>
                        <a:spcBef>
                          <a:spcPts val="4500"/>
                        </a:spcBef>
                      </a:pPr>
                      <a:r>
                        <a:rPr sz="2500"/>
                        <a:t>5</a:t>
                      </a:r>
                    </a:p>
                  </a:txBody>
                  <a:tcPr marL="50800" marR="50800" marT="50800" marB="50800" anchor="ctr" anchorCtr="0" horzOverflow="overflow"/>
                </a:tc>
                <a:tc>
                  <a:txBody>
                    <a:bodyPr/>
                    <a:lstStyle/>
                    <a:p>
                      <a:pPr algn="l" defTabSz="2438338">
                        <a:lnSpc>
                          <a:spcPct val="90000"/>
                        </a:lnSpc>
                        <a:spcBef>
                          <a:spcPts val="4500"/>
                        </a:spcBef>
                      </a:pPr>
                      <a:r>
                        <a:rPr sz="2500"/>
                        <a:t>Probability</a:t>
                      </a:r>
                    </a:p>
                  </a:txBody>
                  <a:tcPr marL="50800" marR="50800" marT="50800" marB="50800" anchor="ctr" anchorCtr="0" horzOverflow="overflow"/>
                </a:tc>
                <a:tc>
                  <a:txBody>
                    <a:bodyPr/>
                    <a:lstStyle/>
                    <a:p>
                      <a:pPr algn="l" defTabSz="2438338">
                        <a:lnSpc>
                          <a:spcPct val="90000"/>
                        </a:lnSpc>
                        <a:spcBef>
                          <a:spcPts val="4500"/>
                        </a:spcBef>
                      </a:pPr>
                      <a:r>
                        <a:rPr sz="2500"/>
                        <a:t>Bayes theorem, total probability, conditional probability, event, random experiment, and simple space, introduction</a:t>
                      </a:r>
                    </a:p>
                  </a:txBody>
                  <a:tcPr marL="50800" marR="50800" marT="50800" marB="50800" anchor="ctr" anchorCtr="0" horzOverflow="overflow"/>
                </a:tc>
              </a:tr>
              <a:tr h="1261658">
                <a:tc>
                  <a:txBody>
                    <a:bodyPr/>
                    <a:lstStyle/>
                    <a:p>
                      <a:pPr defTabSz="2438338">
                        <a:lnSpc>
                          <a:spcPct val="90000"/>
                        </a:lnSpc>
                        <a:spcBef>
                          <a:spcPts val="4500"/>
                        </a:spcBef>
                      </a:pPr>
                      <a:r>
                        <a:rPr sz="2500"/>
                        <a:t>6</a:t>
                      </a:r>
                    </a:p>
                  </a:txBody>
                  <a:tcPr marL="50800" marR="50800" marT="50800" marB="50800" anchor="ctr" anchorCtr="0" horzOverflow="overflow"/>
                </a:tc>
                <a:tc>
                  <a:txBody>
                    <a:bodyPr/>
                    <a:lstStyle/>
                    <a:p>
                      <a:pPr algn="l" defTabSz="2438338">
                        <a:lnSpc>
                          <a:spcPct val="90000"/>
                        </a:lnSpc>
                        <a:spcBef>
                          <a:spcPts val="4500"/>
                        </a:spcBef>
                      </a:pPr>
                      <a:r>
                        <a:rPr sz="2500"/>
                        <a:t>Descriptive statics</a:t>
                      </a:r>
                    </a:p>
                  </a:txBody>
                  <a:tcPr marL="50800" marR="50800" marT="50800" marB="50800" anchor="ctr" anchorCtr="0" horzOverflow="overflow"/>
                </a:tc>
                <a:tc>
                  <a:txBody>
                    <a:bodyPr/>
                    <a:lstStyle/>
                    <a:p>
                      <a:pPr algn="l" defTabSz="2438338">
                        <a:lnSpc>
                          <a:spcPct val="90000"/>
                        </a:lnSpc>
                        <a:spcBef>
                          <a:spcPts val="4500"/>
                        </a:spcBef>
                      </a:pPr>
                      <a:r>
                        <a:rPr sz="2500"/>
                        <a:t>Correlation, percentile rank and quartile rank , data interpretation, Skewness and Kurtosis , measure of dispersion.</a:t>
                      </a:r>
                    </a:p>
                  </a:txBody>
                  <a:tcPr marL="50800" marR="50800" marT="50800" marB="50800" anchor="ctr" anchorCtr="0" horzOverflow="overflow"/>
                </a:tc>
              </a:tr>
              <a:tr h="1116330">
                <a:tc rowSpan="2">
                  <a:txBody>
                    <a:bodyPr/>
                    <a:lstStyle/>
                    <a:p>
                      <a:pPr defTabSz="2438338">
                        <a:lnSpc>
                          <a:spcPct val="90000"/>
                        </a:lnSpc>
                        <a:spcBef>
                          <a:spcPts val="4500"/>
                        </a:spcBef>
                      </a:pPr>
                      <a:r>
                        <a:rPr sz="2500"/>
                        <a:t>7</a:t>
                      </a:r>
                    </a:p>
                  </a:txBody>
                  <a:tcPr marL="50800" marR="50800" marT="50800" marB="50800" anchor="ctr" anchorCtr="0" horzOverflow="overflow"/>
                </a:tc>
                <a:tc rowSpan="2">
                  <a:txBody>
                    <a:bodyPr/>
                    <a:lstStyle/>
                    <a:p>
                      <a:pPr algn="l" defTabSz="2438338">
                        <a:lnSpc>
                          <a:spcPct val="90000"/>
                        </a:lnSpc>
                        <a:spcBef>
                          <a:spcPts val="4500"/>
                        </a:spcBef>
                      </a:pPr>
                      <a:r>
                        <a:rPr sz="2500"/>
                        <a:t>Financial mathematics</a:t>
                      </a:r>
                    </a:p>
                  </a:txBody>
                  <a:tcPr marL="50800" marR="50800" marT="50800" marB="50800" anchor="ctr" anchorCtr="0" horzOverflow="overflow"/>
                </a:tc>
                <a:tc rowSpan="2">
                  <a:txBody>
                    <a:bodyPr/>
                    <a:lstStyle/>
                    <a:p>
                      <a:pPr algn="l" defTabSz="2438338">
                        <a:lnSpc>
                          <a:spcPct val="90000"/>
                        </a:lnSpc>
                        <a:spcBef>
                          <a:spcPts val="4500"/>
                        </a:spcBef>
                      </a:pPr>
                      <a:r>
                        <a:rPr sz="2500"/>
                        <a:t>Calculation and interpretation of electricity, bill, water bill, and other bills, Tariff rate fixed charges surcharges Service charges , tax, calculation of tax application of tax goods and service tax income tax. Simple application of regular annuities up to 3 period, Annuities( present value net value and future value) . Effective rate of interest, simple and compound interest rate with equivalency accumulation with simple and compound interest, interest, and interest rates</a:t>
                      </a:r>
                    </a:p>
                  </a:txBody>
                  <a:tcPr marL="50800" marR="50800" marT="50800" marB="50800" anchor="ctr" anchorCtr="0" horzOverflow="overflow"/>
                </a:tc>
              </a:tr>
              <a:tr h="1014878">
                <a:tc vMerge="1">
                  <a:tcPr/>
                </a:tc>
                <a:tc vMerge="1">
                  <a:tcPr/>
                </a:tc>
                <a:tc vMerge="1">
                  <a:tcPr/>
                </a:tc>
              </a:tr>
              <a:tr h="1217781">
                <a:tc>
                  <a:txBody>
                    <a:bodyPr/>
                    <a:lstStyle/>
                    <a:p>
                      <a:pPr defTabSz="2438338">
                        <a:lnSpc>
                          <a:spcPct val="90000"/>
                        </a:lnSpc>
                        <a:spcBef>
                          <a:spcPts val="4500"/>
                        </a:spcBef>
                      </a:pPr>
                      <a:r>
                        <a:rPr sz="2500"/>
                        <a:t>8</a:t>
                      </a:r>
                    </a:p>
                  </a:txBody>
                  <a:tcPr marL="50800" marR="50800" marT="50800" marB="50800" anchor="ctr" anchorCtr="0" horzOverflow="overflow"/>
                </a:tc>
                <a:tc>
                  <a:txBody>
                    <a:bodyPr/>
                    <a:lstStyle/>
                    <a:p>
                      <a:pPr algn="l" defTabSz="2438338">
                        <a:lnSpc>
                          <a:spcPct val="90000"/>
                        </a:lnSpc>
                        <a:spcBef>
                          <a:spcPts val="4500"/>
                        </a:spcBef>
                      </a:pPr>
                      <a:r>
                        <a:rPr sz="2500"/>
                        <a:t>Coordinate Geometry</a:t>
                      </a:r>
                    </a:p>
                  </a:txBody>
                  <a:tcPr marL="50800" marR="50800" marT="50800" marB="50800" anchor="ctr" anchorCtr="0" horzOverflow="overflow"/>
                </a:tc>
                <a:tc>
                  <a:txBody>
                    <a:bodyPr/>
                    <a:lstStyle/>
                    <a:p>
                      <a:pPr algn="l" defTabSz="2438338">
                        <a:lnSpc>
                          <a:spcPct val="90000"/>
                        </a:lnSpc>
                        <a:spcBef>
                          <a:spcPts val="4500"/>
                        </a:spcBef>
                      </a:pPr>
                      <a:r>
                        <a:rPr sz="2500"/>
                        <a:t>Parabola, Circle, Straight line</a:t>
                      </a:r>
                    </a:p>
                  </a:txBody>
                  <a:tcPr marL="50800" marR="50800" marT="50800" marB="50800" anchor="ctr" anchorCtr="0" horzOverflow="overflow"/>
                </a:tc>
              </a:tr>
            </a:tbl>
          </a:graphicData>
        </a:graphic>
      </p:graphicFrame>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64" name="ICSE BOARD CLASS  BUSINESS STUDIES 11 SYLLABUS…"/>
          <p:cNvSpPr txBox="1"/>
          <p:nvPr/>
        </p:nvSpPr>
        <p:spPr>
          <a:xfrm>
            <a:off x="553226" y="670924"/>
            <a:ext cx="23277548" cy="1237415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ctr">
              <a:defRPr b="1"/>
            </a:pPr>
            <a:r>
              <a:t>       ICSE BOARD CLASS  BUSINESS STUDIES 11 SYLLABUS</a:t>
            </a:r>
          </a:p>
          <a:p>
            <a:pPr>
              <a:defRPr b="1"/>
            </a:pPr>
            <a:r>
              <a:t>PAPER – I (THEORY): 80 Marks</a:t>
            </a:r>
          </a:p>
          <a:p>
            <a:pPr marL="317500" indent="-317500">
              <a:buSzPct val="40000"/>
              <a:buBlip>
                <a:blip r:embed="rId3"/>
              </a:buBlip>
              <a:defRPr b="1"/>
            </a:pPr>
            <a:r>
              <a:t>Business Environment                                                                                                                                                                                                                                          </a:t>
            </a:r>
          </a:p>
          <a:p>
            <a:pPr marL="317500" indent="-317500">
              <a:buSzPct val="40000"/>
              <a:buBlip>
                <a:blip r:embed="rId3"/>
              </a:buBlip>
              <a:defRPr b="1"/>
            </a:pPr>
            <a:r>
              <a:t>Entrepreneurship     </a:t>
            </a:r>
          </a:p>
          <a:p>
            <a:pPr marL="317500" indent="-317500">
              <a:buSzPct val="40000"/>
              <a:buBlip>
                <a:blip r:embed="rId3"/>
              </a:buBlip>
              <a:defRPr b="1"/>
            </a:pPr>
            <a:r>
              <a:t>Managers and Managerial Roles</a:t>
            </a:r>
          </a:p>
          <a:p>
            <a:pPr marL="317500" indent="-317500">
              <a:buSzPct val="40000"/>
              <a:buBlip>
                <a:blip r:embed="rId3"/>
              </a:buBlip>
            </a:pPr>
            <a:r>
              <a:rPr b="1"/>
              <a:t>Automation at Workplaces  </a:t>
            </a:r>
            <a:endParaRPr b="1"/>
          </a:p>
          <a:p>
            <a:pPr algn="ctr"/>
            <a:r>
              <a:rPr b="1"/>
              <a:t>      ICSE BOARD CLASS  Economics 11 SYLLABUS</a:t>
            </a:r>
            <a:endParaRPr b="1"/>
          </a:p>
          <a:p>
            <a:pPr marL="317500" indent="-317500">
              <a:buSzPct val="40000"/>
              <a:buBlip>
                <a:blip r:embed="rId3"/>
              </a:buBlip>
            </a:pPr>
            <a:r>
              <a:rPr b="1"/>
              <a:t>Understanding Economics </a:t>
            </a:r>
            <a:endParaRPr b="1"/>
          </a:p>
          <a:p>
            <a:pPr marL="317500" indent="-317500">
              <a:buSzPct val="40000"/>
              <a:buBlip>
                <a:blip r:embed="rId3"/>
              </a:buBlip>
            </a:pPr>
            <a:r>
              <a:rPr b="1"/>
              <a:t>Indian Economic Development</a:t>
            </a:r>
            <a:endParaRPr b="1"/>
          </a:p>
          <a:p>
            <a:pPr marL="317500" indent="-317500">
              <a:buSzPct val="40000"/>
              <a:buBlip>
                <a:blip r:embed="rId3"/>
              </a:buBlip>
            </a:pPr>
            <a:r>
              <a:rPr b="1"/>
              <a:t>Statistics </a:t>
            </a:r>
            <a:endParaRPr b="1"/>
          </a:p>
          <a:p>
            <a:pPr marL="317500" indent="-317500">
              <a:buSzPct val="40000"/>
              <a:buBlip>
                <a:blip r:embed="rId3"/>
              </a:buBlip>
            </a:pPr>
            <a:r>
              <a:rPr b="1"/>
              <a:t>PAPER II – PROJECT WORK – 20 Marks</a:t>
            </a:r>
            <a:endParaRPr b="1"/>
          </a:p>
          <a:p>
            <a:pPr/>
            <a:endParaRPr b="1"/>
          </a:p>
          <a:p>
            <a:pPr/>
            <a:endParaRPr b="1"/>
          </a:p>
          <a:p>
            <a:pPr/>
            <a:r>
              <a:rPr b="1"/>
              <a:t> </a:t>
            </a:r>
            <a:r>
              <a:t>                                                                                                                                                                                                                                    </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66" name="ICSE BOARD CLASS  ACCOUNTS 11 SYLLABUS"/>
          <p:cNvSpPr txBox="1"/>
          <p:nvPr/>
        </p:nvSpPr>
        <p:spPr>
          <a:xfrm>
            <a:off x="8479154" y="746721"/>
            <a:ext cx="7425691" cy="4733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a:defRPr b="1"/>
            </a:lvl1pPr>
          </a:lstStyle>
          <a:p>
            <a:pPr>
              <a:defRPr b="0"/>
            </a:pPr>
            <a:r>
              <a:rPr b="1"/>
              <a:t>ICSE BOARD CLASS  ACCOUNTS 11 SYLLABUS</a:t>
            </a:r>
          </a:p>
        </p:txBody>
      </p:sp>
      <p:sp>
        <p:nvSpPr>
          <p:cNvPr id="267" name="Introduction to Accounting…"/>
          <p:cNvSpPr txBox="1"/>
          <p:nvPr/>
        </p:nvSpPr>
        <p:spPr>
          <a:xfrm>
            <a:off x="852702" y="1883890"/>
            <a:ext cx="22678596" cy="942689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317500" indent="-317500">
              <a:lnSpc>
                <a:spcPct val="100000"/>
              </a:lnSpc>
              <a:buSzPct val="40000"/>
              <a:buBlip>
                <a:blip r:embed="rId3"/>
              </a:buBlip>
              <a:defRPr b="1"/>
            </a:pPr>
            <a:r>
              <a:t>Introduction to Accounting                                                                                                                                                                                                                 </a:t>
            </a:r>
          </a:p>
          <a:p>
            <a:pPr marL="317500" indent="-317500">
              <a:lnSpc>
                <a:spcPct val="100000"/>
              </a:lnSpc>
              <a:buSzPct val="40000"/>
              <a:buBlip>
                <a:blip r:embed="rId3"/>
              </a:buBlip>
              <a:defRPr b="1"/>
            </a:pPr>
            <a:r>
              <a:t>Journal                                                                                                                                                                                                                                                 </a:t>
            </a:r>
          </a:p>
          <a:p>
            <a:pPr marL="317500" indent="-317500">
              <a:lnSpc>
                <a:spcPct val="100000"/>
              </a:lnSpc>
              <a:buSzPct val="40000"/>
              <a:buBlip>
                <a:blip r:embed="rId3"/>
              </a:buBlip>
              <a:defRPr b="1"/>
            </a:pPr>
            <a:r>
              <a:t>Ledger and Trial Balance                                                                                                                                                                                                                         </a:t>
            </a:r>
          </a:p>
          <a:p>
            <a:pPr marL="317500" indent="-317500">
              <a:lnSpc>
                <a:spcPct val="100000"/>
              </a:lnSpc>
              <a:buSzPct val="40000"/>
              <a:buBlip>
                <a:blip r:embed="rId3"/>
              </a:buBlip>
              <a:defRPr b="1"/>
            </a:pPr>
            <a:r>
              <a:t>Bank Reconciliation Statement                                                                                                                                                                                                        </a:t>
            </a:r>
          </a:p>
          <a:p>
            <a:pPr marL="317500" indent="-317500">
              <a:lnSpc>
                <a:spcPct val="100000"/>
              </a:lnSpc>
              <a:buSzPct val="40000"/>
              <a:buBlip>
                <a:blip r:embed="rId3"/>
              </a:buBlip>
              <a:defRPr b="1"/>
            </a:pPr>
            <a:r>
              <a:t>Depreciation                                                                                                                                                                                                                                                </a:t>
            </a:r>
          </a:p>
          <a:p>
            <a:pPr marL="317500" indent="-317500">
              <a:lnSpc>
                <a:spcPct val="100000"/>
              </a:lnSpc>
              <a:buSzPct val="40000"/>
              <a:buBlip>
                <a:blip r:embed="rId3"/>
              </a:buBlip>
              <a:defRPr b="1"/>
            </a:pPr>
            <a:r>
              <a:t>Bills of Exchange                                                                                                                                                                                                                                </a:t>
            </a:r>
          </a:p>
          <a:p>
            <a:pPr marL="317500" indent="-317500">
              <a:lnSpc>
                <a:spcPct val="100000"/>
              </a:lnSpc>
              <a:buSzPct val="40000"/>
              <a:buBlip>
                <a:blip r:embed="rId3"/>
              </a:buBlip>
              <a:defRPr b="1"/>
            </a:pPr>
            <a:r>
              <a:t>Accounting Concepts                                                                                                                                                                                                                                  </a:t>
            </a:r>
          </a:p>
          <a:p>
            <a:pPr marL="317500" indent="-317500">
              <a:lnSpc>
                <a:spcPct val="100000"/>
              </a:lnSpc>
              <a:buSzPct val="40000"/>
              <a:buBlip>
                <a:blip r:embed="rId3"/>
              </a:buBlip>
              <a:defRPr b="1"/>
            </a:pPr>
            <a:r>
              <a:t>Final Accounts and Concept of Trading, Profit and Loss account and Balance Sheet ( with and without adjustments ) , Marshalling of Balance Sheet , Rectification of Errors , Accounts from incomplete records , Non -Trading Organisation , </a:t>
            </a:r>
          </a:p>
          <a:p>
            <a:pPr marL="317500" indent="-317500">
              <a:lnSpc>
                <a:spcPct val="100000"/>
              </a:lnSpc>
              <a:buSzPct val="40000"/>
              <a:buBlip>
                <a:blip r:embed="rId3"/>
              </a:buBlip>
              <a:defRPr b="1"/>
            </a:pPr>
            <a:r>
              <a:t>Introduction to the use of Computers in Accounting .</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69" name="ICSE Class 11 Physical Education Syllabus"/>
          <p:cNvSpPr txBox="1"/>
          <p:nvPr/>
        </p:nvSpPr>
        <p:spPr>
          <a:xfrm>
            <a:off x="8506862" y="562162"/>
            <a:ext cx="7066598" cy="51075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sz="2700"/>
            </a:lvl1pPr>
          </a:lstStyle>
          <a:p>
            <a:pPr/>
            <a:r>
              <a:t>ICSE Class 11 Physical Education Syllabus</a:t>
            </a:r>
          </a:p>
        </p:txBody>
      </p:sp>
      <p:sp>
        <p:nvSpPr>
          <p:cNvPr id="270" name="SECTION – A…"/>
          <p:cNvSpPr txBox="1"/>
          <p:nvPr/>
        </p:nvSpPr>
        <p:spPr>
          <a:xfrm>
            <a:off x="376779" y="2076607"/>
            <a:ext cx="23156507" cy="596531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b="1"/>
            </a:pPr>
            <a:r>
              <a:t>SECTION – A </a:t>
            </a:r>
          </a:p>
          <a:p>
            <a:pPr marL="463020" indent="-463020">
              <a:buSzPct val="100000"/>
              <a:buAutoNum type="arabicPeriod" startAt="1"/>
              <a:defRPr b="1"/>
            </a:pPr>
            <a:r>
              <a:t>Concept of Physical Education </a:t>
            </a:r>
          </a:p>
          <a:p>
            <a:pPr marL="463020" indent="-463020">
              <a:buSzPct val="100000"/>
              <a:buAutoNum type="arabicPeriod" startAt="1"/>
              <a:defRPr b="1"/>
            </a:pPr>
            <a:r>
              <a:t>Individual Aspects and Group Dynamics</a:t>
            </a:r>
          </a:p>
          <a:p>
            <a:pPr marL="463020" indent="-463020">
              <a:buSzPct val="100000"/>
              <a:buAutoNum type="arabicPeriod" startAt="1"/>
              <a:defRPr b="1"/>
            </a:pPr>
            <a:r>
              <a:t>Effects of Physical Exercise on Human Body Systems .</a:t>
            </a:r>
          </a:p>
          <a:p>
            <a:pPr marL="463020" indent="-463020">
              <a:buSzPct val="100000"/>
              <a:buAutoNum type="arabicPeriod" startAt="1"/>
              <a:defRPr b="1"/>
            </a:pPr>
            <a:r>
              <a:t>Nutrition, Weight Control &amp; Exercise </a:t>
            </a:r>
          </a:p>
          <a:p>
            <a:pPr marL="463020" indent="-463020">
              <a:buSzPct val="100000"/>
              <a:buAutoNum type="arabicPeriod" startAt="1"/>
              <a:defRPr b="1"/>
            </a:pPr>
            <a:r>
              <a:t>Physical Fitness &amp; Wellness</a:t>
            </a:r>
          </a:p>
          <a:p>
            <a:pPr marL="463020" indent="-463020">
              <a:buSzPct val="100000"/>
              <a:buAutoNum type="arabicPeriod" startAt="1"/>
              <a:defRPr b="1"/>
            </a:pPr>
            <a:r>
              <a:t>Games and Sports – A global perspective : (i) Olympics as a Social force (ii) History of Modern Olympics  (iii) Asian Games .</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72" name="Bihar Board Class 11 Commerce Syllabus"/>
          <p:cNvSpPr txBox="1"/>
          <p:nvPr/>
        </p:nvSpPr>
        <p:spPr>
          <a:xfrm>
            <a:off x="8461533" y="578622"/>
            <a:ext cx="7460934" cy="47339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b="1" u="sng"/>
            </a:lvl1pPr>
          </a:lstStyle>
          <a:p>
            <a:pPr/>
            <a:r>
              <a:t>Bihar Board Class 11 Commerce Syllabus</a:t>
            </a:r>
          </a:p>
        </p:txBody>
      </p:sp>
      <p:sp>
        <p:nvSpPr>
          <p:cNvPr id="273" name="Subjects aimed at providing students with a solid foundation in commerce and business .…"/>
          <p:cNvSpPr txBox="1"/>
          <p:nvPr/>
        </p:nvSpPr>
        <p:spPr>
          <a:xfrm>
            <a:off x="515927" y="1502466"/>
            <a:ext cx="23352146" cy="905574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00000"/>
              </a:lnSpc>
            </a:pPr>
            <a:r>
              <a:t> Subjects aimed at providing students with a solid foundation in commerce and business . </a:t>
            </a:r>
          </a:p>
          <a:p>
            <a:pPr>
              <a:lnSpc>
                <a:spcPct val="100000"/>
              </a:lnSpc>
            </a:pPr>
            <a:r>
              <a:t>The core subjects are :- </a:t>
            </a:r>
          </a:p>
          <a:p>
            <a:pPr marL="317500" indent="-317500">
              <a:lnSpc>
                <a:spcPct val="100000"/>
              </a:lnSpc>
              <a:buSzPct val="40000"/>
              <a:buBlip>
                <a:blip r:embed="rId3"/>
              </a:buBlip>
            </a:pPr>
            <a:r>
              <a:rPr b="1"/>
              <a:t>Accountancy and Business Studies</a:t>
            </a:r>
            <a:r>
              <a:t> :- ( Nature and Purpose of Business , Forms of Business Organisations , Public  Private  and Global Enterprises , Business Services , Emerging Modes of Business , Social Responsibility of Business and Business Ethics , Sources of Business Finance , Small Business , Internal Trade ,  International Business ) </a:t>
            </a:r>
          </a:p>
          <a:p>
            <a:pPr marL="317500" indent="-317500">
              <a:lnSpc>
                <a:spcPct val="100000"/>
              </a:lnSpc>
              <a:buSzPct val="40000"/>
              <a:buBlip>
                <a:blip r:embed="rId3"/>
              </a:buBlip>
            </a:pPr>
            <a:r>
              <a:rPr b="1"/>
              <a:t>Financial Accounting</a:t>
            </a:r>
            <a:r>
              <a:t> ( Theoretical Framework , Accounting Process , Financial Statement of Sole Proprietorship from Complete and Incomplete Records , Computers in Accounting ) </a:t>
            </a:r>
          </a:p>
          <a:p>
            <a:pPr marL="317500" indent="-317500">
              <a:lnSpc>
                <a:spcPct val="100000"/>
              </a:lnSpc>
              <a:buSzPct val="40000"/>
              <a:buBlip>
                <a:blip r:embed="rId3"/>
              </a:buBlip>
            </a:pPr>
            <a:r>
              <a:rPr b="1"/>
              <a:t>Economics</a:t>
            </a:r>
            <a:r>
              <a:t> :-  Introduction , Collection and Presentation of Data , Statistical Tools and Interpretation , Development Experience (1947-1990) and Economic Reforms since 1991 , Current Challenges Facing the Indian Economy , Development experience of India .</a:t>
            </a:r>
          </a:p>
          <a:p>
            <a:pPr marL="317500" indent="-317500">
              <a:lnSpc>
                <a:spcPct val="100000"/>
              </a:lnSpc>
              <a:buSzPct val="40000"/>
              <a:buBlip>
                <a:blip r:embed="rId3"/>
              </a:buBlip>
            </a:pPr>
            <a:r>
              <a:rPr b="1"/>
              <a:t>English</a:t>
            </a:r>
            <a:r>
              <a:t> :- Reading , Writing , Grammar , Literature , Translation </a:t>
            </a:r>
          </a:p>
          <a:p>
            <a:pPr marL="317500" indent="-317500">
              <a:lnSpc>
                <a:spcPct val="100000"/>
              </a:lnSpc>
              <a:buSzPct val="40000"/>
              <a:buBlip>
                <a:blip r:embed="rId3"/>
              </a:buBlip>
            </a:pPr>
            <a:r>
              <a:rPr b="1"/>
              <a:t>Mathematics (Optional) </a:t>
            </a:r>
            <a:r>
              <a:t>:-  Sets and Functions ,  Algebra , Coordinate Geometry , Calculus , Mathematical Reasoning ,  Statistics and Probability ,  Trigonometry. </a:t>
            </a:r>
          </a:p>
          <a:p>
            <a:pPr marL="317500" indent="-317500">
              <a:lnSpc>
                <a:spcPct val="100000"/>
              </a:lnSpc>
              <a:buSzPct val="40000"/>
              <a:buBlip>
                <a:blip r:embed="rId3"/>
              </a:buBlip>
            </a:pPr>
            <a:r>
              <a:rPr b="1"/>
              <a:t>Informatics Practices </a:t>
            </a:r>
            <a:r>
              <a:t>:- Introduction to Computer System , Introduction to Python , Database Concepts and the Structured Query Language (SQL) , Introduction to Emerging Trends .</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graphicFrame>
        <p:nvGraphicFramePr>
          <p:cNvPr id="276" name="Table 1"/>
          <p:cNvGraphicFramePr/>
          <p:nvPr/>
        </p:nvGraphicFramePr>
        <p:xfrm>
          <a:off x="1257779" y="2461189"/>
          <a:ext cx="21881142" cy="9892209"/>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0934220"/>
                <a:gridCol w="10934220"/>
              </a:tblGrid>
              <a:tr h="1411358">
                <a:tc>
                  <a:txBody>
                    <a:bodyPr/>
                    <a:lstStyle/>
                    <a:p>
                      <a:pPr defTabSz="914400"/>
                      <a:r>
                        <a:rPr sz="3200"/>
                        <a:t>12th Commerce Subject List - Mandatory Subjects</a:t>
                      </a:r>
                    </a:p>
                  </a:txBody>
                  <a:tcPr marL="50800" marR="50800" marT="50800" marB="50800" anchor="ctr" anchorCtr="0" horzOverflow="overflow"/>
                </a:tc>
                <a:tc>
                  <a:txBody>
                    <a:bodyPr/>
                    <a:lstStyle/>
                    <a:p>
                      <a:pPr defTabSz="914400"/>
                      <a:r>
                        <a:rPr sz="3200"/>
                        <a:t>12th Subject List Commerce - Optional Subjects</a:t>
                      </a:r>
                    </a:p>
                  </a:txBody>
                  <a:tcPr marL="50800" marR="50800" marT="50800" marB="50800" anchor="ctr" anchorCtr="0" horzOverflow="overflow"/>
                </a:tc>
              </a:tr>
              <a:tr h="1411358">
                <a:tc>
                  <a:txBody>
                    <a:bodyPr/>
                    <a:lstStyle/>
                    <a:p>
                      <a:pPr defTabSz="914400"/>
                      <a:r>
                        <a:rPr sz="3200"/>
                        <a:t>Accountancy</a:t>
                      </a:r>
                    </a:p>
                  </a:txBody>
                  <a:tcPr marL="50800" marR="50800" marT="50800" marB="50800" anchor="ctr" anchorCtr="0" horzOverflow="overflow"/>
                </a:tc>
                <a:tc>
                  <a:txBody>
                    <a:bodyPr/>
                    <a:lstStyle/>
                    <a:p>
                      <a:pPr defTabSz="914400"/>
                      <a:r>
                        <a:rPr sz="3200"/>
                        <a:t>Mathematics</a:t>
                      </a:r>
                    </a:p>
                  </a:txBody>
                  <a:tcPr marL="50800" marR="50800" marT="50800" marB="50800" anchor="ctr" anchorCtr="0" horzOverflow="overflow"/>
                </a:tc>
              </a:tr>
              <a:tr h="1411358">
                <a:tc>
                  <a:txBody>
                    <a:bodyPr/>
                    <a:lstStyle/>
                    <a:p>
                      <a:pPr defTabSz="914400"/>
                      <a:r>
                        <a:rPr sz="3200"/>
                        <a:t>Business Studies</a:t>
                      </a:r>
                    </a:p>
                  </a:txBody>
                  <a:tcPr marL="50800" marR="50800" marT="50800" marB="50800" anchor="ctr" anchorCtr="0" horzOverflow="overflow"/>
                </a:tc>
                <a:tc>
                  <a:txBody>
                    <a:bodyPr/>
                    <a:lstStyle/>
                    <a:p>
                      <a:pPr defTabSz="914400"/>
                      <a:r>
                        <a:rPr sz="3200"/>
                        <a:t>Physical Education</a:t>
                      </a:r>
                    </a:p>
                  </a:txBody>
                  <a:tcPr marL="50800" marR="50800" marT="50800" marB="50800" anchor="ctr" anchorCtr="0" horzOverflow="overflow"/>
                </a:tc>
              </a:tr>
              <a:tr h="1411358">
                <a:tc>
                  <a:txBody>
                    <a:bodyPr/>
                    <a:lstStyle/>
                    <a:p>
                      <a:pPr defTabSz="914400"/>
                      <a:r>
                        <a:rPr sz="3200"/>
                        <a:t>Economics</a:t>
                      </a:r>
                    </a:p>
                  </a:txBody>
                  <a:tcPr marL="50800" marR="50800" marT="50800" marB="50800" anchor="ctr" anchorCtr="0" horzOverflow="overflow"/>
                </a:tc>
                <a:tc>
                  <a:txBody>
                    <a:bodyPr/>
                    <a:lstStyle/>
                    <a:p>
                      <a:pPr defTabSz="914400"/>
                      <a:r>
                        <a:rPr sz="3200"/>
                        <a:t>Informatics Practices</a:t>
                      </a:r>
                    </a:p>
                  </a:txBody>
                  <a:tcPr marL="50800" marR="50800" marT="50800" marB="50800" anchor="ctr" anchorCtr="0" horzOverflow="overflow"/>
                </a:tc>
              </a:tr>
              <a:tr h="1411358">
                <a:tc>
                  <a:txBody>
                    <a:bodyPr/>
                    <a:lstStyle/>
                    <a:p>
                      <a:pPr defTabSz="914400"/>
                      <a:r>
                        <a:rPr sz="3200"/>
                        <a:t>English</a:t>
                      </a:r>
                    </a:p>
                  </a:txBody>
                  <a:tcPr marL="50800" marR="50800" marT="50800" marB="50800" anchor="ctr" anchorCtr="0" horzOverflow="overflow"/>
                </a:tc>
                <a:tc>
                  <a:txBody>
                    <a:bodyPr/>
                    <a:lstStyle/>
                    <a:p>
                      <a:pPr defTabSz="914400"/>
                      <a:r>
                        <a:rPr sz="3200"/>
                        <a:t>Legal Studies</a:t>
                      </a:r>
                    </a:p>
                  </a:txBody>
                  <a:tcPr marL="50800" marR="50800" marT="50800" marB="50800" anchor="ctr" anchorCtr="0" horzOverflow="overflow"/>
                </a:tc>
              </a:tr>
              <a:tr h="1411358">
                <a:tc>
                  <a:txBody>
                    <a:bodyPr/>
                    <a:lstStyle/>
                    <a:p>
                      <a:pPr defTabSz="914400">
                        <a:defRPr sz="3200"/>
                      </a:pPr>
                    </a:p>
                  </a:txBody>
                  <a:tcPr marL="50800" marR="50800" marT="50800" marB="50800" anchor="ctr" anchorCtr="0" horzOverflow="overflow"/>
                </a:tc>
                <a:tc>
                  <a:txBody>
                    <a:bodyPr/>
                    <a:lstStyle/>
                    <a:p>
                      <a:pPr defTabSz="914400"/>
                      <a:r>
                        <a:rPr sz="3200"/>
                        <a:t>Entrepreneurship</a:t>
                      </a:r>
                    </a:p>
                  </a:txBody>
                  <a:tcPr marL="50800" marR="50800" marT="50800" marB="50800" anchor="ctr" anchorCtr="0" horzOverflow="overflow"/>
                </a:tc>
              </a:tr>
              <a:tr h="1411358">
                <a:tc>
                  <a:txBody>
                    <a:bodyPr/>
                    <a:lstStyle/>
                    <a:p>
                      <a:pPr defTabSz="914400">
                        <a:defRPr sz="3200"/>
                      </a:pPr>
                    </a:p>
                  </a:txBody>
                  <a:tcPr marL="50800" marR="50800" marT="50800" marB="50800" anchor="ctr" anchorCtr="0" horzOverflow="overflow"/>
                </a:tc>
                <a:tc>
                  <a:txBody>
                    <a:bodyPr/>
                    <a:lstStyle/>
                    <a:p>
                      <a:pPr defTabSz="914400"/>
                      <a:r>
                        <a:rPr sz="3200"/>
                        <a:t>Regional Language</a:t>
                      </a:r>
                    </a:p>
                  </a:txBody>
                  <a:tcPr marL="50800" marR="50800" marT="50800" marB="50800" anchor="ctr" anchorCtr="0" horzOverflow="overflow"/>
                </a:tc>
              </a:tr>
            </a:tbl>
          </a:graphicData>
        </a:graphic>
      </p:graphicFrame>
      <p:sp>
        <p:nvSpPr>
          <p:cNvPr id="277" name="C.B.S.E Class 12 Commerce Subject List"/>
          <p:cNvSpPr txBox="1"/>
          <p:nvPr/>
        </p:nvSpPr>
        <p:spPr>
          <a:xfrm>
            <a:off x="9018428" y="649713"/>
            <a:ext cx="6347144" cy="47339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a:defRPr b="1"/>
            </a:lvl1pPr>
          </a:lstStyle>
          <a:p>
            <a:pPr/>
            <a:r>
              <a:t>C.B.S.E Class 12 Commerce Subject List </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graphicFrame>
        <p:nvGraphicFramePr>
          <p:cNvPr id="279" name="Table 1"/>
          <p:cNvGraphicFramePr/>
          <p:nvPr/>
        </p:nvGraphicFramePr>
        <p:xfrm>
          <a:off x="1257779" y="2461189"/>
          <a:ext cx="21881142" cy="9892209"/>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0934220"/>
                <a:gridCol w="10934220"/>
              </a:tblGrid>
              <a:tr h="1411358">
                <a:tc>
                  <a:txBody>
                    <a:bodyPr/>
                    <a:lstStyle/>
                    <a:p>
                      <a:pPr defTabSz="914400"/>
                      <a:r>
                        <a:rPr sz="3200"/>
                        <a:t>12th Commerce Subject List - Mandatory Subjects</a:t>
                      </a:r>
                    </a:p>
                  </a:txBody>
                  <a:tcPr marL="50800" marR="50800" marT="50800" marB="50800" anchor="ctr" anchorCtr="0" horzOverflow="overflow"/>
                </a:tc>
                <a:tc>
                  <a:txBody>
                    <a:bodyPr/>
                    <a:lstStyle/>
                    <a:p>
                      <a:pPr defTabSz="914400"/>
                      <a:r>
                        <a:rPr sz="3200"/>
                        <a:t>12th Subject List Commerce - Optional Subjects</a:t>
                      </a:r>
                    </a:p>
                  </a:txBody>
                  <a:tcPr marL="50800" marR="50800" marT="50800" marB="50800" anchor="ctr" anchorCtr="0" horzOverflow="overflow"/>
                </a:tc>
              </a:tr>
              <a:tr h="1411358">
                <a:tc>
                  <a:txBody>
                    <a:bodyPr/>
                    <a:lstStyle/>
                    <a:p>
                      <a:pPr defTabSz="914400"/>
                      <a:r>
                        <a:rPr sz="3200"/>
                        <a:t>Accountancy</a:t>
                      </a:r>
                    </a:p>
                  </a:txBody>
                  <a:tcPr marL="50800" marR="50800" marT="50800" marB="50800" anchor="ctr" anchorCtr="0" horzOverflow="overflow"/>
                </a:tc>
                <a:tc>
                  <a:txBody>
                    <a:bodyPr/>
                    <a:lstStyle/>
                    <a:p>
                      <a:pPr defTabSz="914400"/>
                      <a:r>
                        <a:rPr sz="3200"/>
                        <a:t>Mathematics</a:t>
                      </a:r>
                    </a:p>
                  </a:txBody>
                  <a:tcPr marL="50800" marR="50800" marT="50800" marB="50800" anchor="ctr" anchorCtr="0" horzOverflow="overflow"/>
                </a:tc>
              </a:tr>
              <a:tr h="1411358">
                <a:tc>
                  <a:txBody>
                    <a:bodyPr/>
                    <a:lstStyle/>
                    <a:p>
                      <a:pPr defTabSz="914400"/>
                      <a:r>
                        <a:rPr sz="3200"/>
                        <a:t>Business Studies</a:t>
                      </a:r>
                    </a:p>
                  </a:txBody>
                  <a:tcPr marL="50800" marR="50800" marT="50800" marB="50800" anchor="ctr" anchorCtr="0" horzOverflow="overflow"/>
                </a:tc>
                <a:tc>
                  <a:txBody>
                    <a:bodyPr/>
                    <a:lstStyle/>
                    <a:p>
                      <a:pPr defTabSz="914400"/>
                      <a:r>
                        <a:rPr sz="3200"/>
                        <a:t>Physical Education</a:t>
                      </a:r>
                    </a:p>
                  </a:txBody>
                  <a:tcPr marL="50800" marR="50800" marT="50800" marB="50800" anchor="ctr" anchorCtr="0" horzOverflow="overflow"/>
                </a:tc>
              </a:tr>
              <a:tr h="1411358">
                <a:tc>
                  <a:txBody>
                    <a:bodyPr/>
                    <a:lstStyle/>
                    <a:p>
                      <a:pPr defTabSz="914400"/>
                      <a:r>
                        <a:rPr sz="3200"/>
                        <a:t>Economics</a:t>
                      </a:r>
                    </a:p>
                  </a:txBody>
                  <a:tcPr marL="50800" marR="50800" marT="50800" marB="50800" anchor="ctr" anchorCtr="0" horzOverflow="overflow"/>
                </a:tc>
                <a:tc>
                  <a:txBody>
                    <a:bodyPr/>
                    <a:lstStyle/>
                    <a:p>
                      <a:pPr defTabSz="914400"/>
                      <a:r>
                        <a:rPr sz="3200"/>
                        <a:t>Computer Science</a:t>
                      </a:r>
                    </a:p>
                  </a:txBody>
                  <a:tcPr marL="50800" marR="50800" marT="50800" marB="50800" anchor="ctr" anchorCtr="0" horzOverflow="overflow"/>
                </a:tc>
              </a:tr>
              <a:tr h="1411358">
                <a:tc>
                  <a:txBody>
                    <a:bodyPr/>
                    <a:lstStyle/>
                    <a:p>
                      <a:pPr defTabSz="914400"/>
                      <a:r>
                        <a:rPr sz="3200"/>
                        <a:t>English</a:t>
                      </a:r>
                    </a:p>
                  </a:txBody>
                  <a:tcPr marL="50800" marR="50800" marT="50800" marB="50800" anchor="ctr" anchorCtr="0" horzOverflow="overflow"/>
                </a:tc>
                <a:tc>
                  <a:txBody>
                    <a:bodyPr/>
                    <a:lstStyle/>
                    <a:p>
                      <a:pPr defTabSz="914400"/>
                      <a:r>
                        <a:rPr sz="3200"/>
                        <a:t>Indian / Modern / Foreign / Classical Language</a:t>
                      </a:r>
                    </a:p>
                  </a:txBody>
                  <a:tcPr marL="50800" marR="50800" marT="50800" marB="50800" anchor="ctr" anchorCtr="0" horzOverflow="overflow"/>
                </a:tc>
              </a:tr>
              <a:tr h="1411358">
                <a:tc>
                  <a:txBody>
                    <a:bodyPr/>
                    <a:lstStyle/>
                    <a:p>
                      <a:pPr defTabSz="914400">
                        <a:defRPr sz="3200"/>
                      </a:pPr>
                    </a:p>
                  </a:txBody>
                  <a:tcPr marL="50800" marR="50800" marT="50800" marB="50800" anchor="ctr" anchorCtr="0" horzOverflow="overflow"/>
                </a:tc>
                <a:tc>
                  <a:txBody>
                    <a:bodyPr/>
                    <a:lstStyle/>
                    <a:p>
                      <a:pPr defTabSz="914400"/>
                      <a:r>
                        <a:rPr sz="3200"/>
                        <a:t>Political Science</a:t>
                      </a:r>
                    </a:p>
                  </a:txBody>
                  <a:tcPr marL="50800" marR="50800" marT="50800" marB="50800" anchor="ctr" anchorCtr="0" horzOverflow="overflow"/>
                </a:tc>
              </a:tr>
              <a:tr h="1411358">
                <a:tc>
                  <a:txBody>
                    <a:bodyPr/>
                    <a:lstStyle/>
                    <a:p>
                      <a:pPr defTabSz="914400">
                        <a:defRPr sz="3200"/>
                      </a:pPr>
                    </a:p>
                  </a:txBody>
                  <a:tcPr marL="50800" marR="50800" marT="50800" marB="50800" anchor="ctr" anchorCtr="0" horzOverflow="overflow"/>
                </a:tc>
                <a:tc>
                  <a:txBody>
                    <a:bodyPr/>
                    <a:lstStyle/>
                    <a:p>
                      <a:pPr defTabSz="914400"/>
                      <a:r>
                        <a:rPr sz="3200"/>
                        <a:t>Indian Music / Arts </a:t>
                      </a:r>
                    </a:p>
                  </a:txBody>
                  <a:tcPr marL="50800" marR="50800" marT="50800" marB="50800" anchor="ctr" anchorCtr="0" horzOverflow="overflow"/>
                </a:tc>
              </a:tr>
            </a:tbl>
          </a:graphicData>
        </a:graphic>
      </p:graphicFrame>
      <p:sp>
        <p:nvSpPr>
          <p:cNvPr id="280" name="I.C.S.E Class 12 Commerce Subject List"/>
          <p:cNvSpPr txBox="1"/>
          <p:nvPr/>
        </p:nvSpPr>
        <p:spPr>
          <a:xfrm>
            <a:off x="9083357" y="649713"/>
            <a:ext cx="6217286" cy="47339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a:defRPr b="1"/>
            </a:lvl1pPr>
          </a:lstStyle>
          <a:p>
            <a:pPr/>
            <a:r>
              <a:t>I.C.S.E Class 12 Commerce Subject List </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82" name="NCERT Commerce Books Class 12…"/>
          <p:cNvSpPr txBox="1"/>
          <p:nvPr/>
        </p:nvSpPr>
        <p:spPr>
          <a:xfrm>
            <a:off x="719268" y="802775"/>
            <a:ext cx="14712104" cy="779605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1"/>
            </a:pPr>
            <a:r>
              <a:t>NCERT Commerce Books Class 12</a:t>
            </a:r>
          </a:p>
          <a:p>
            <a:pPr/>
            <a:r>
              <a:t>Here are the </a:t>
            </a:r>
            <a:r>
              <a:rPr u="sng">
                <a:hlinkClick r:id="rId3" invalidUrl="" action="" tgtFrame="" tooltip="" history="1" highlightClick="0" endSnd="0"/>
              </a:rPr>
              <a:t>class 12 commerce books</a:t>
            </a:r>
            <a:r>
              <a:t>:</a:t>
            </a:r>
          </a:p>
          <a:p>
            <a:pPr marL="801158" indent="-661458">
              <a:buSzPct val="123000"/>
              <a:buFont typeface="Times Roman"/>
              <a:buChar char="•"/>
            </a:pPr>
            <a:r>
              <a:t>Accountancy Textbook Not-for-Profit Organisation and Partnership Accounts for Class 12th </a:t>
            </a:r>
          </a:p>
          <a:p>
            <a:pPr marL="801158" indent="-661458">
              <a:buSzPct val="123000"/>
              <a:buFont typeface="Times Roman"/>
              <a:buChar char="•"/>
            </a:pPr>
            <a:r>
              <a:t>Accountancy Textbook Company Accounts and Analysis of Financial Statements for Class - 12    </a:t>
            </a:r>
          </a:p>
          <a:p>
            <a:pPr marL="801158" indent="-661458">
              <a:buSzPct val="123000"/>
              <a:buFont typeface="Times Roman"/>
              <a:buChar char="•"/>
            </a:pPr>
            <a:r>
              <a:t>Business Studies Part - 1 Principles and Functions of Management for Class - 12</a:t>
            </a:r>
          </a:p>
          <a:p>
            <a:pPr marL="801158" indent="-661458">
              <a:buSzPct val="123000"/>
              <a:buFont typeface="Times Roman"/>
              <a:buChar char="•"/>
            </a:pPr>
            <a:r>
              <a:t>Business Studies Part - II Business Finance and Marketing for Class - 12    </a:t>
            </a:r>
          </a:p>
          <a:p>
            <a:pPr marL="801158" indent="-661458">
              <a:buSzPct val="123000"/>
              <a:buFont typeface="Times Roman"/>
              <a:buChar char="•"/>
            </a:pPr>
            <a:r>
              <a:t>Part A Double Entry Book Keeping by TS Grewal</a:t>
            </a:r>
          </a:p>
          <a:p>
            <a:pPr marL="801158" indent="-661458">
              <a:buSzPct val="123000"/>
              <a:buFont typeface="Times Roman"/>
              <a:buChar char="•"/>
            </a:pPr>
            <a:r>
              <a:t>Part B Analysis of Financial Statements by TS Grewal</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81" name="Text"/>
          <p:cNvSpPr txBox="1"/>
          <p:nvPr/>
        </p:nvSpPr>
        <p:spPr>
          <a:xfrm>
            <a:off x="288465" y="2539765"/>
            <a:ext cx="22105000" cy="153217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sz="3000"/>
            </a:pPr>
          </a:p>
        </p:txBody>
      </p:sp>
      <p:sp>
        <p:nvSpPr>
          <p:cNvPr id="182" name="Commerce With Maths v/s Without Maths"/>
          <p:cNvSpPr txBox="1"/>
          <p:nvPr/>
        </p:nvSpPr>
        <p:spPr>
          <a:xfrm>
            <a:off x="9481023" y="626016"/>
            <a:ext cx="6416994" cy="47339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a:r>
              <a:t>Commerce With Maths v/s Without Maths</a:t>
            </a:r>
          </a:p>
        </p:txBody>
      </p:sp>
      <p:graphicFrame>
        <p:nvGraphicFramePr>
          <p:cNvPr id="183" name="Table 1"/>
          <p:cNvGraphicFramePr/>
          <p:nvPr/>
        </p:nvGraphicFramePr>
        <p:xfrm>
          <a:off x="2217444" y="1625451"/>
          <a:ext cx="20956852" cy="7311536"/>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0472076"/>
                <a:gridCol w="10472076"/>
              </a:tblGrid>
              <a:tr h="523692">
                <a:tc>
                  <a:txBody>
                    <a:bodyPr/>
                    <a:lstStyle/>
                    <a:p>
                      <a:pPr defTabSz="2438338">
                        <a:lnSpc>
                          <a:spcPct val="90000"/>
                        </a:lnSpc>
                        <a:spcBef>
                          <a:spcPts val="4500"/>
                        </a:spcBef>
                        <a:defRPr sz="2500"/>
                      </a:pPr>
                      <a:r>
                        <a:rPr b="1"/>
                        <a:t>With Mathematics</a:t>
                      </a:r>
                      <a:r>
                        <a:t>  </a:t>
                      </a:r>
                    </a:p>
                  </a:txBody>
                  <a:tcPr marL="50800" marR="50800" marT="50800" marB="50800" anchor="ctr" anchorCtr="0" horzOverflow="overflow"/>
                </a:tc>
                <a:tc>
                  <a:txBody>
                    <a:bodyPr/>
                    <a:lstStyle/>
                    <a:p>
                      <a:pPr defTabSz="2438338">
                        <a:lnSpc>
                          <a:spcPct val="90000"/>
                        </a:lnSpc>
                        <a:spcBef>
                          <a:spcPts val="4500"/>
                        </a:spcBef>
                        <a:defRPr sz="2500"/>
                      </a:pPr>
                      <a:r>
                        <a:rPr b="1" sz="3100"/>
                        <a:t>Without Mathematics</a:t>
                      </a:r>
                      <a:r>
                        <a:t> </a:t>
                      </a:r>
                    </a:p>
                  </a:txBody>
                  <a:tcPr marL="50800" marR="50800" marT="50800" marB="50800" anchor="ctr" anchorCtr="0" horzOverflow="overflow"/>
                </a:tc>
              </a:tr>
              <a:tr h="936074">
                <a:tc>
                  <a:txBody>
                    <a:bodyPr/>
                    <a:lstStyle/>
                    <a:p>
                      <a:pPr defTabSz="2438338">
                        <a:lnSpc>
                          <a:spcPct val="90000"/>
                        </a:lnSpc>
                        <a:spcBef>
                          <a:spcPts val="4500"/>
                        </a:spcBef>
                      </a:pPr>
                      <a:r>
                        <a:rPr sz="2500"/>
                        <a:t>All carrier options are available for Maths Students </a:t>
                      </a:r>
                    </a:p>
                  </a:txBody>
                  <a:tcPr marL="50800" marR="50800" marT="50800" marB="50800" anchor="ctr" anchorCtr="0" horzOverflow="overflow"/>
                </a:tc>
                <a:tc>
                  <a:txBody>
                    <a:bodyPr/>
                    <a:lstStyle/>
                    <a:p>
                      <a:pPr defTabSz="2438338">
                        <a:lnSpc>
                          <a:spcPct val="90000"/>
                        </a:lnSpc>
                        <a:spcBef>
                          <a:spcPts val="4500"/>
                        </a:spcBef>
                        <a:defRPr sz="2500"/>
                      </a:pPr>
                      <a:r>
                        <a:rPr>
                          <a:hlinkClick r:id="rId3" invalidUrl="" action="" tgtFrame="" tooltip="" history="1" highlightClick="0" endSnd="0"/>
                        </a:rPr>
                        <a:t>B.Com</a:t>
                      </a:r>
                      <a:r>
                        <a:t> </a:t>
                      </a:r>
                    </a:p>
                  </a:txBody>
                  <a:tcPr marL="50800" marR="50800" marT="50800" marB="50800" anchor="ctr" anchorCtr="0" horzOverflow="overflow"/>
                </a:tc>
              </a:tr>
              <a:tr h="729883">
                <a:tc>
                  <a:txBody>
                    <a:bodyPr/>
                    <a:lstStyle/>
                    <a:p>
                      <a:pPr defTabSz="2438338">
                        <a:lnSpc>
                          <a:spcPct val="90000"/>
                        </a:lnSpc>
                        <a:spcBef>
                          <a:spcPts val="4500"/>
                        </a:spcBef>
                      </a:pPr>
                      <a:r>
                        <a:rPr sz="2500"/>
                        <a:t>BA (Economics) , (Stats..) , (Finance)</a:t>
                      </a:r>
                    </a:p>
                  </a:txBody>
                  <a:tcPr marL="50800" marR="50800" marT="50800" marB="50800" anchor="ctr" anchorCtr="0" horzOverflow="overflow"/>
                </a:tc>
                <a:tc>
                  <a:txBody>
                    <a:bodyPr/>
                    <a:lstStyle/>
                    <a:p>
                      <a:pPr defTabSz="2438338">
                        <a:lnSpc>
                          <a:spcPct val="90000"/>
                        </a:lnSpc>
                        <a:spcBef>
                          <a:spcPts val="4500"/>
                        </a:spcBef>
                      </a:pPr>
                      <a:r>
                        <a:rPr sz="2500"/>
                        <a:t>BBA </a:t>
                      </a:r>
                    </a:p>
                  </a:txBody>
                  <a:tcPr marL="50800" marR="50800" marT="50800" marB="50800" anchor="ctr" anchorCtr="0" horzOverflow="overflow"/>
                </a:tc>
              </a:tr>
              <a:tr h="729883">
                <a:tc>
                  <a:txBody>
                    <a:bodyPr/>
                    <a:lstStyle/>
                    <a:p>
                      <a:pPr defTabSz="2438338">
                        <a:lnSpc>
                          <a:spcPct val="90000"/>
                        </a:lnSpc>
                        <a:spcBef>
                          <a:spcPts val="4500"/>
                        </a:spcBef>
                      </a:pPr>
                      <a:r>
                        <a:rPr sz="2500"/>
                        <a:t> BCA  / BBA </a:t>
                      </a:r>
                    </a:p>
                  </a:txBody>
                  <a:tcPr marL="50800" marR="50800" marT="50800" marB="50800" anchor="ctr" anchorCtr="0" horzOverflow="overflow"/>
                </a:tc>
                <a:tc>
                  <a:txBody>
                    <a:bodyPr/>
                    <a:lstStyle/>
                    <a:p>
                      <a:pPr defTabSz="2438338">
                        <a:lnSpc>
                          <a:spcPct val="90000"/>
                        </a:lnSpc>
                        <a:spcBef>
                          <a:spcPts val="4500"/>
                        </a:spcBef>
                      </a:pPr>
                      <a:r>
                        <a:rPr sz="2500"/>
                        <a:t>CA</a:t>
                      </a:r>
                    </a:p>
                  </a:txBody>
                  <a:tcPr marL="50800" marR="50800" marT="50800" marB="50800" anchor="ctr" anchorCtr="0" horzOverflow="overflow"/>
                </a:tc>
              </a:tr>
              <a:tr h="729883">
                <a:tc>
                  <a:txBody>
                    <a:bodyPr/>
                    <a:lstStyle/>
                    <a:p>
                      <a:pPr defTabSz="2438338">
                        <a:lnSpc>
                          <a:spcPct val="90000"/>
                        </a:lnSpc>
                        <a:spcBef>
                          <a:spcPts val="4500"/>
                        </a:spcBef>
                      </a:pPr>
                      <a:r>
                        <a:rPr sz="2500"/>
                        <a:t>Actuarial Science “one of the highest pay job available”</a:t>
                      </a:r>
                    </a:p>
                  </a:txBody>
                  <a:tcPr marL="50800" marR="50800" marT="50800" marB="50800" anchor="ctr" anchorCtr="0" horzOverflow="overflow"/>
                </a:tc>
                <a:tc>
                  <a:txBody>
                    <a:bodyPr/>
                    <a:lstStyle/>
                    <a:p>
                      <a:pPr defTabSz="2438338">
                        <a:lnSpc>
                          <a:spcPct val="90000"/>
                        </a:lnSpc>
                        <a:spcBef>
                          <a:spcPts val="4500"/>
                        </a:spcBef>
                      </a:pPr>
                      <a:r>
                        <a:rPr sz="2500"/>
                        <a:t>CS</a:t>
                      </a:r>
                    </a:p>
                  </a:txBody>
                  <a:tcPr marL="50800" marR="50800" marT="50800" marB="50800" anchor="ctr" anchorCtr="0" horzOverflow="overflow"/>
                </a:tc>
              </a:tr>
              <a:tr h="729883">
                <a:tc>
                  <a:txBody>
                    <a:bodyPr/>
                    <a:lstStyle/>
                    <a:p>
                      <a:pPr defTabSz="2438338">
                        <a:lnSpc>
                          <a:spcPct val="90000"/>
                        </a:lnSpc>
                        <a:spcBef>
                          <a:spcPts val="4500"/>
                        </a:spcBef>
                      </a:pPr>
                      <a:r>
                        <a:rPr sz="2500"/>
                        <a:t>BBE ( Bachalor in Business Economics )</a:t>
                      </a:r>
                    </a:p>
                  </a:txBody>
                  <a:tcPr marL="50800" marR="50800" marT="50800" marB="50800" anchor="ctr" anchorCtr="0" horzOverflow="overflow"/>
                </a:tc>
                <a:tc>
                  <a:txBody>
                    <a:bodyPr/>
                    <a:lstStyle/>
                    <a:p>
                      <a:pPr defTabSz="2438338">
                        <a:lnSpc>
                          <a:spcPct val="90000"/>
                        </a:lnSpc>
                        <a:spcBef>
                          <a:spcPts val="4500"/>
                        </a:spcBef>
                      </a:pPr>
                      <a:r>
                        <a:rPr sz="2500"/>
                        <a:t>Fine Arts / Tourism &amp; Travel / Fashion Designing</a:t>
                      </a:r>
                    </a:p>
                  </a:txBody>
                  <a:tcPr marL="50800" marR="50800" marT="50800" marB="50800" anchor="ctr" anchorCtr="0" horzOverflow="overflow"/>
                </a:tc>
              </a:tr>
              <a:tr h="729883">
                <a:tc>
                  <a:txBody>
                    <a:bodyPr/>
                    <a:lstStyle/>
                    <a:p>
                      <a:pPr defTabSz="2438338">
                        <a:lnSpc>
                          <a:spcPct val="90000"/>
                        </a:lnSpc>
                        <a:spcBef>
                          <a:spcPts val="4500"/>
                        </a:spcBef>
                      </a:pPr>
                      <a:r>
                        <a:rPr sz="2500"/>
                        <a:t>BFIA</a:t>
                      </a:r>
                    </a:p>
                  </a:txBody>
                  <a:tcPr marL="50800" marR="50800" marT="50800" marB="50800" anchor="ctr" anchorCtr="0" horzOverflow="overflow"/>
                </a:tc>
                <a:tc>
                  <a:txBody>
                    <a:bodyPr/>
                    <a:lstStyle/>
                    <a:p>
                      <a:pPr defTabSz="2438338">
                        <a:lnSpc>
                          <a:spcPct val="90000"/>
                        </a:lnSpc>
                        <a:spcBef>
                          <a:spcPts val="4500"/>
                        </a:spcBef>
                      </a:pPr>
                      <a:r>
                        <a:rPr sz="2500"/>
                        <a:t>Event Management / Animation &amp; Media /Hospitality </a:t>
                      </a:r>
                    </a:p>
                  </a:txBody>
                  <a:tcPr marL="50800" marR="50800" marT="50800" marB="50800" anchor="ctr" anchorCtr="0" horzOverflow="overflow"/>
                </a:tc>
              </a:tr>
              <a:tr h="729883">
                <a:tc>
                  <a:txBody>
                    <a:bodyPr/>
                    <a:lstStyle/>
                    <a:p>
                      <a:pPr defTabSz="2438338">
                        <a:lnSpc>
                          <a:spcPct val="90000"/>
                        </a:lnSpc>
                        <a:spcBef>
                          <a:spcPts val="4500"/>
                        </a:spcBef>
                      </a:pPr>
                      <a:r>
                        <a:rPr sz="2500"/>
                        <a:t>B. Com (Hons..)</a:t>
                      </a:r>
                    </a:p>
                  </a:txBody>
                  <a:tcPr marL="50800" marR="50800" marT="50800" marB="50800" anchor="ctr" anchorCtr="0" horzOverflow="overflow"/>
                </a:tc>
                <a:tc>
                  <a:txBody>
                    <a:bodyPr/>
                    <a:lstStyle/>
                    <a:p>
                      <a:pPr defTabSz="2438338">
                        <a:lnSpc>
                          <a:spcPct val="90000"/>
                        </a:lnSpc>
                        <a:spcBef>
                          <a:spcPts val="4500"/>
                        </a:spcBef>
                      </a:pPr>
                      <a:r>
                        <a:rPr sz="2500"/>
                        <a:t>Journalism / Mass Communication /Social Work</a:t>
                      </a:r>
                    </a:p>
                  </a:txBody>
                  <a:tcPr marL="50800" marR="50800" marT="50800" marB="50800" anchor="ctr" anchorCtr="0" horzOverflow="overflow"/>
                </a:tc>
              </a:tr>
              <a:tr h="729883">
                <a:tc>
                  <a:txBody>
                    <a:bodyPr/>
                    <a:lstStyle/>
                    <a:p>
                      <a:pPr defTabSz="2438338">
                        <a:lnSpc>
                          <a:spcPct val="90000"/>
                        </a:lnSpc>
                        <a:spcBef>
                          <a:spcPts val="4500"/>
                        </a:spcBef>
                      </a:pPr>
                      <a:r>
                        <a:rPr sz="2500"/>
                        <a:t>Portfolio Management / Private Equity </a:t>
                      </a:r>
                    </a:p>
                  </a:txBody>
                  <a:tcPr marL="50800" marR="50800" marT="50800" marB="50800" anchor="ctr" anchorCtr="0" horzOverflow="overflow"/>
                </a:tc>
                <a:tc>
                  <a:txBody>
                    <a:bodyPr/>
                    <a:lstStyle/>
                    <a:p>
                      <a:pPr defTabSz="2438338">
                        <a:lnSpc>
                          <a:spcPct val="90000"/>
                        </a:lnSpc>
                        <a:spcBef>
                          <a:spcPts val="4500"/>
                        </a:spcBef>
                      </a:pPr>
                      <a:r>
                        <a:rPr sz="2500"/>
                        <a:t>B.A (LLB)  / LAW </a:t>
                      </a:r>
                    </a:p>
                  </a:txBody>
                  <a:tcPr marL="50800" marR="50800" marT="50800" marB="50800" anchor="ctr" anchorCtr="0" horzOverflow="overflow"/>
                </a:tc>
              </a:tr>
              <a:tr h="729883">
                <a:tc>
                  <a:txBody>
                    <a:bodyPr/>
                    <a:lstStyle/>
                    <a:p>
                      <a:pPr defTabSz="2438338">
                        <a:lnSpc>
                          <a:spcPct val="90000"/>
                        </a:lnSpc>
                        <a:spcBef>
                          <a:spcPts val="4500"/>
                        </a:spcBef>
                      </a:pPr>
                      <a:r>
                        <a:rPr sz="2500"/>
                        <a:t>Corporate Finance / Global Finance </a:t>
                      </a:r>
                    </a:p>
                  </a:txBody>
                  <a:tcPr marL="50800" marR="50800" marT="50800" marB="50800" anchor="ctr" anchorCtr="0" horzOverflow="overflow"/>
                </a:tc>
                <a:tc>
                  <a:txBody>
                    <a:bodyPr/>
                    <a:lstStyle/>
                    <a:p>
                      <a:pPr defTabSz="2438338">
                        <a:lnSpc>
                          <a:spcPct val="90000"/>
                        </a:lnSpc>
                        <a:spcBef>
                          <a:spcPts val="4500"/>
                        </a:spcBef>
                      </a:pPr>
                      <a:r>
                        <a:rPr sz="2500"/>
                        <a:t>B.B.A (LLB)</a:t>
                      </a:r>
                    </a:p>
                  </a:txBody>
                  <a:tcPr marL="50800" marR="50800" marT="50800" marB="50800" anchor="ctr" anchorCtr="0" horzOverflow="overflow"/>
                </a:tc>
              </a:tr>
            </a:tbl>
          </a:graphicData>
        </a:graphic>
      </p:graphicFrame>
      <p:sp>
        <p:nvSpPr>
          <p:cNvPr id="184" name="Top Colleges based on Entrance Exam require maths :-   BBA ( IPMAT, CUET, NPAT, SYMBIOSIS, IIM “BBA” Exam )…"/>
          <p:cNvSpPr txBox="1"/>
          <p:nvPr/>
        </p:nvSpPr>
        <p:spPr>
          <a:xfrm>
            <a:off x="2229199" y="8996852"/>
            <a:ext cx="20920643" cy="42837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317500" indent="-317500">
              <a:lnSpc>
                <a:spcPct val="100000"/>
              </a:lnSpc>
              <a:buSzPct val="123000"/>
              <a:buChar char="*"/>
            </a:pPr>
            <a:r>
              <a:t>Top Colleges based on Entrance Exam require maths :-   BBA ( IPMAT, CUET, NPAT, SYMBIOSIS, IIM “BBA” Exam ) </a:t>
            </a:r>
          </a:p>
          <a:p>
            <a:pPr marL="317500" indent="-317500">
              <a:lnSpc>
                <a:spcPct val="100000"/>
              </a:lnSpc>
              <a:buSzPct val="123000"/>
              <a:buChar char="*"/>
            </a:pPr>
            <a:r>
              <a:t>Design Entrance Exam that require math :-  ( NID, NIFT, UCEED ) </a:t>
            </a:r>
          </a:p>
          <a:p>
            <a:pPr marL="317500" indent="-317500">
              <a:lnSpc>
                <a:spcPct val="100000"/>
              </a:lnSpc>
              <a:buSzPct val="123000"/>
              <a:buChar char="*"/>
            </a:pPr>
            <a:r>
              <a:t>MBA  ( CAT, GMAT, XAT, IIFT) </a:t>
            </a:r>
          </a:p>
          <a:p>
            <a:pPr marL="317500" indent="-317500">
              <a:lnSpc>
                <a:spcPct val="100000"/>
              </a:lnSpc>
              <a:buSzPct val="123000"/>
              <a:buChar char="*"/>
            </a:pPr>
            <a:r>
              <a:t>Quantative Maths in courses like (CFA, FRM, CPA, US, CMA ) </a:t>
            </a:r>
          </a:p>
          <a:p>
            <a:pPr marL="317500" indent="-317500">
              <a:lnSpc>
                <a:spcPct val="100000"/>
              </a:lnSpc>
              <a:buSzPct val="123000"/>
              <a:buChar char="*"/>
            </a:pPr>
            <a:r>
              <a:t>CA,CS,CMA ( Do not require Compulsory maths )</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85" name="Course : Class XII  (Commerce)"/>
          <p:cNvSpPr txBox="1"/>
          <p:nvPr/>
        </p:nvSpPr>
        <p:spPr>
          <a:xfrm>
            <a:off x="6699503" y="377611"/>
            <a:ext cx="10984993" cy="101929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a:lnSpc>
                <a:spcPct val="80000"/>
              </a:lnSpc>
              <a:spcBef>
                <a:spcPts val="0"/>
              </a:spcBef>
              <a:defRPr b="1" spc="-119" sz="6000"/>
            </a:lvl1pPr>
          </a:lstStyle>
          <a:p>
            <a:pPr/>
            <a:r>
              <a:t>Course : Class XII  (Commerce)</a:t>
            </a:r>
          </a:p>
        </p:txBody>
      </p:sp>
      <p:sp>
        <p:nvSpPr>
          <p:cNvPr id="286" name="Commerce stream offers different types of opportunities to students of class 12 in different fields We at Lakshaya Commerce offers a quality of study material to students of class 12 to score good marks in their examination. Class 12 is a major part of a"/>
          <p:cNvSpPr txBox="1"/>
          <p:nvPr/>
        </p:nvSpPr>
        <p:spPr>
          <a:xfrm>
            <a:off x="1026534" y="1697858"/>
            <a:ext cx="22330931" cy="150507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Commerce stream offers different types of opportunities to students of class 12 in different fields We at Lakshaya Commerce offers a quality of study material to students of class 12 to score good marks in their examination. Class 12 is a major part of a student’s life. Based on the marks scored in class 12 students path will be decided towards a future career Commerce is based on the study of finance, trade, economy, and Business Activities.  Students who have interested in analyzing data and numbers can choose commerce as there stream .</a:t>
            </a:r>
          </a:p>
        </p:txBody>
      </p:sp>
      <p:sp>
        <p:nvSpPr>
          <p:cNvPr id="287" name="Class-XII Accountancy syllabus"/>
          <p:cNvSpPr txBox="1"/>
          <p:nvPr/>
        </p:nvSpPr>
        <p:spPr>
          <a:xfrm>
            <a:off x="9438957" y="3698184"/>
            <a:ext cx="4875531" cy="4733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a:r>
              <a:t>Class-XII Accountancy syllabus</a:t>
            </a:r>
          </a:p>
        </p:txBody>
      </p:sp>
      <p:graphicFrame>
        <p:nvGraphicFramePr>
          <p:cNvPr id="288" name="Table 1"/>
          <p:cNvGraphicFramePr/>
          <p:nvPr/>
        </p:nvGraphicFramePr>
        <p:xfrm>
          <a:off x="1113654" y="4192889"/>
          <a:ext cx="22169392" cy="8637813"/>
        </p:xfrm>
        <a:graphic xmlns:a="http://schemas.openxmlformats.org/drawingml/2006/main">
          <a:graphicData uri="http://schemas.openxmlformats.org/drawingml/2006/table">
            <a:tbl>
              <a:tblPr firstCol="0" firstRow="1" lastCol="0" lastRow="0" bandCol="0" bandRow="0" rtl="0">
                <a:tableStyleId>{4C3C2611-4C71-4FC5-86AE-919BDF0F9419}</a:tableStyleId>
              </a:tblPr>
              <a:tblGrid>
                <a:gridCol w="2810094"/>
                <a:gridCol w="16637099"/>
                <a:gridCol w="2709496"/>
              </a:tblGrid>
              <a:tr h="1232158">
                <a:tc>
                  <a:txBody>
                    <a:bodyPr/>
                    <a:lstStyle/>
                    <a:p>
                      <a:pPr algn="l" defTabSz="2438338">
                        <a:lnSpc>
                          <a:spcPct val="90000"/>
                        </a:lnSpc>
                        <a:spcBef>
                          <a:spcPts val="4500"/>
                        </a:spcBef>
                        <a:defRPr b="0"/>
                      </a:pPr>
                      <a:r>
                        <a:rPr b="1" sz="2500"/>
                        <a:t>Unit </a:t>
                      </a:r>
                    </a:p>
                  </a:txBody>
                  <a:tcPr marL="50800" marR="50800" marT="50800" marB="50800" anchor="ctr" anchorCtr="0" horzOverflow="overflow"/>
                </a:tc>
                <a:tc>
                  <a:txBody>
                    <a:bodyPr/>
                    <a:lstStyle/>
                    <a:p>
                      <a:pPr algn="l" defTabSz="2438338">
                        <a:lnSpc>
                          <a:spcPct val="90000"/>
                        </a:lnSpc>
                        <a:spcBef>
                          <a:spcPts val="4500"/>
                        </a:spcBef>
                        <a:defRPr sz="2500"/>
                      </a:pPr>
                    </a:p>
                  </a:txBody>
                  <a:tcPr marL="50800" marR="50800" marT="50800" marB="50800" anchor="ctr" anchorCtr="0" horzOverflow="overflow"/>
                </a:tc>
                <a:tc>
                  <a:txBody>
                    <a:bodyPr/>
                    <a:lstStyle/>
                    <a:p>
                      <a:pPr algn="l" defTabSz="2438338">
                        <a:lnSpc>
                          <a:spcPct val="90000"/>
                        </a:lnSpc>
                        <a:spcBef>
                          <a:spcPts val="4500"/>
                        </a:spcBef>
                        <a:defRPr b="0"/>
                      </a:pPr>
                      <a:r>
                        <a:rPr b="1" sz="2500"/>
                        <a:t>Marks </a:t>
                      </a:r>
                    </a:p>
                  </a:txBody>
                  <a:tcPr marL="50800" marR="50800" marT="50800" marB="50800" anchor="ctr" anchorCtr="0" horzOverflow="overflow"/>
                </a:tc>
              </a:tr>
              <a:tr h="1232158">
                <a:tc>
                  <a:txBody>
                    <a:bodyPr/>
                    <a:lstStyle/>
                    <a:p>
                      <a:pPr algn="l" defTabSz="2438338">
                        <a:lnSpc>
                          <a:spcPct val="90000"/>
                        </a:lnSpc>
                        <a:spcBef>
                          <a:spcPts val="4500"/>
                        </a:spcBef>
                      </a:pPr>
                      <a:r>
                        <a:rPr b="1" sz="2500"/>
                        <a:t>Part A </a:t>
                      </a:r>
                    </a:p>
                  </a:txBody>
                  <a:tcPr marL="50800" marR="50800" marT="50800" marB="50800" anchor="ctr" anchorCtr="0" horzOverflow="overflow"/>
                </a:tc>
                <a:tc>
                  <a:txBody>
                    <a:bodyPr/>
                    <a:lstStyle/>
                    <a:p>
                      <a:pPr algn="l" defTabSz="2438338">
                        <a:lnSpc>
                          <a:spcPct val="90000"/>
                        </a:lnSpc>
                        <a:spcBef>
                          <a:spcPts val="4500"/>
                        </a:spcBef>
                      </a:pPr>
                      <a:r>
                        <a:rPr b="1" sz="2500"/>
                        <a:t>Accounting For Partnership Firms and Companies</a:t>
                      </a:r>
                    </a:p>
                  </a:txBody>
                  <a:tcPr marL="50800" marR="50800" marT="50800" marB="50800" anchor="ctr" anchorCtr="0" horzOverflow="overflow"/>
                </a:tc>
                <a:tc>
                  <a:txBody>
                    <a:bodyPr/>
                    <a:lstStyle/>
                    <a:p>
                      <a:pPr algn="l" defTabSz="2438338">
                        <a:lnSpc>
                          <a:spcPct val="90000"/>
                        </a:lnSpc>
                        <a:spcBef>
                          <a:spcPts val="4500"/>
                        </a:spcBef>
                      </a:pPr>
                      <a:r>
                        <a:rPr b="1" sz="2500"/>
                        <a:t>60</a:t>
                      </a:r>
                    </a:p>
                  </a:txBody>
                  <a:tcPr marL="50800" marR="50800" marT="50800" marB="50800" anchor="ctr" anchorCtr="0" horzOverflow="overflow"/>
                </a:tc>
              </a:tr>
              <a:tr h="1232158">
                <a:tc>
                  <a:txBody>
                    <a:bodyPr/>
                    <a:lstStyle/>
                    <a:p>
                      <a:pPr algn="l" defTabSz="2438338">
                        <a:lnSpc>
                          <a:spcPct val="90000"/>
                        </a:lnSpc>
                        <a:spcBef>
                          <a:spcPts val="4500"/>
                        </a:spcBef>
                      </a:pPr>
                      <a:r>
                        <a:rPr b="1" sz="2500"/>
                        <a:t>Part B</a:t>
                      </a:r>
                    </a:p>
                  </a:txBody>
                  <a:tcPr marL="50800" marR="50800" marT="50800" marB="50800" anchor="ctr" anchorCtr="0" horzOverflow="overflow"/>
                </a:tc>
                <a:tc>
                  <a:txBody>
                    <a:bodyPr/>
                    <a:lstStyle/>
                    <a:p>
                      <a:pPr algn="l" defTabSz="2438338">
                        <a:lnSpc>
                          <a:spcPct val="90000"/>
                        </a:lnSpc>
                        <a:spcBef>
                          <a:spcPts val="4500"/>
                        </a:spcBef>
                      </a:pPr>
                      <a:r>
                        <a:rPr b="1" sz="2500"/>
                        <a:t>Financial Statement Analysis</a:t>
                      </a:r>
                    </a:p>
                  </a:txBody>
                  <a:tcPr marL="50800" marR="50800" marT="50800" marB="50800" anchor="ctr" anchorCtr="0" horzOverflow="overflow"/>
                </a:tc>
                <a:tc>
                  <a:txBody>
                    <a:bodyPr/>
                    <a:lstStyle/>
                    <a:p>
                      <a:pPr algn="l" defTabSz="2438338">
                        <a:lnSpc>
                          <a:spcPct val="90000"/>
                        </a:lnSpc>
                        <a:spcBef>
                          <a:spcPts val="4500"/>
                        </a:spcBef>
                      </a:pPr>
                      <a:r>
                        <a:rPr b="1" sz="2500"/>
                        <a:t>20</a:t>
                      </a:r>
                    </a:p>
                  </a:txBody>
                  <a:tcPr marL="50800" marR="50800" marT="50800" marB="50800" anchor="ctr" anchorCtr="0" horzOverflow="overflow"/>
                </a:tc>
              </a:tr>
              <a:tr h="1232158">
                <a:tc>
                  <a:txBody>
                    <a:bodyPr/>
                    <a:lstStyle/>
                    <a:p>
                      <a:pPr algn="l" defTabSz="2438338">
                        <a:lnSpc>
                          <a:spcPct val="90000"/>
                        </a:lnSpc>
                        <a:spcBef>
                          <a:spcPts val="4500"/>
                        </a:spcBef>
                      </a:pPr>
                      <a:r>
                        <a:rPr b="1" sz="2500"/>
                        <a:t>Part C</a:t>
                      </a:r>
                    </a:p>
                  </a:txBody>
                  <a:tcPr marL="50800" marR="50800" marT="50800" marB="50800" anchor="ctr" anchorCtr="0" horzOverflow="overflow"/>
                </a:tc>
                <a:tc>
                  <a:txBody>
                    <a:bodyPr/>
                    <a:lstStyle/>
                    <a:p>
                      <a:pPr algn="l" defTabSz="2438338">
                        <a:lnSpc>
                          <a:spcPct val="90000"/>
                        </a:lnSpc>
                        <a:spcBef>
                          <a:spcPts val="4500"/>
                        </a:spcBef>
                      </a:pPr>
                      <a:r>
                        <a:rPr b="1" sz="2500"/>
                        <a:t>Project Work</a:t>
                      </a:r>
                    </a:p>
                  </a:txBody>
                  <a:tcPr marL="50800" marR="50800" marT="50800" marB="50800" anchor="ctr" anchorCtr="0" horzOverflow="overflow"/>
                </a:tc>
                <a:tc>
                  <a:txBody>
                    <a:bodyPr/>
                    <a:lstStyle/>
                    <a:p>
                      <a:pPr algn="l" defTabSz="2438338">
                        <a:lnSpc>
                          <a:spcPct val="90000"/>
                        </a:lnSpc>
                        <a:spcBef>
                          <a:spcPts val="4500"/>
                        </a:spcBef>
                      </a:pPr>
                      <a:r>
                        <a:rPr b="1" sz="2500"/>
                        <a:t>20</a:t>
                      </a:r>
                    </a:p>
                  </a:txBody>
                  <a:tcPr marL="50800" marR="50800" marT="50800" marB="50800" anchor="ctr" anchorCtr="0" horzOverflow="overflow"/>
                </a:tc>
              </a:tr>
              <a:tr h="1232158">
                <a:tc>
                  <a:txBody>
                    <a:bodyPr/>
                    <a:lstStyle/>
                    <a:p>
                      <a:pPr algn="l" defTabSz="2438338">
                        <a:lnSpc>
                          <a:spcPct val="90000"/>
                        </a:lnSpc>
                        <a:spcBef>
                          <a:spcPts val="4500"/>
                        </a:spcBef>
                        <a:defRPr b="1" sz="2500"/>
                      </a:pPr>
                    </a:p>
                  </a:txBody>
                  <a:tcPr marL="50800" marR="50800" marT="50800" marB="50800" anchor="ctr" anchorCtr="0" horzOverflow="overflow"/>
                </a:tc>
                <a:tc>
                  <a:txBody>
                    <a:bodyPr/>
                    <a:lstStyle/>
                    <a:p>
                      <a:pPr algn="l" defTabSz="2438338">
                        <a:lnSpc>
                          <a:spcPct val="90000"/>
                        </a:lnSpc>
                        <a:spcBef>
                          <a:spcPts val="4500"/>
                        </a:spcBef>
                      </a:pPr>
                      <a:r>
                        <a:rPr b="1" sz="2500"/>
                        <a:t>                                                                                      Or</a:t>
                      </a:r>
                    </a:p>
                  </a:txBody>
                  <a:tcPr marL="50800" marR="50800" marT="50800" marB="50800" anchor="ctr" anchorCtr="0" horzOverflow="overflow"/>
                </a:tc>
                <a:tc>
                  <a:txBody>
                    <a:bodyPr/>
                    <a:lstStyle/>
                    <a:p>
                      <a:pPr algn="l" defTabSz="2438338">
                        <a:lnSpc>
                          <a:spcPct val="90000"/>
                        </a:lnSpc>
                        <a:spcBef>
                          <a:spcPts val="4500"/>
                        </a:spcBef>
                        <a:defRPr b="1" sz="2500"/>
                      </a:pPr>
                    </a:p>
                  </a:txBody>
                  <a:tcPr marL="50800" marR="50800" marT="50800" marB="50800" anchor="ctr" anchorCtr="0" horzOverflow="overflow"/>
                </a:tc>
              </a:tr>
              <a:tr h="1232158">
                <a:tc>
                  <a:txBody>
                    <a:bodyPr/>
                    <a:lstStyle/>
                    <a:p>
                      <a:pPr algn="l" defTabSz="2438338">
                        <a:lnSpc>
                          <a:spcPct val="90000"/>
                        </a:lnSpc>
                        <a:spcBef>
                          <a:spcPts val="4500"/>
                        </a:spcBef>
                      </a:pPr>
                      <a:r>
                        <a:rPr b="1" sz="2500"/>
                        <a:t>Part B</a:t>
                      </a:r>
                    </a:p>
                  </a:txBody>
                  <a:tcPr marL="50800" marR="50800" marT="50800" marB="50800" anchor="ctr" anchorCtr="0" horzOverflow="overflow"/>
                </a:tc>
                <a:tc>
                  <a:txBody>
                    <a:bodyPr/>
                    <a:lstStyle/>
                    <a:p>
                      <a:pPr algn="l" defTabSz="2438338">
                        <a:lnSpc>
                          <a:spcPct val="90000"/>
                        </a:lnSpc>
                        <a:spcBef>
                          <a:spcPts val="4500"/>
                        </a:spcBef>
                      </a:pPr>
                      <a:r>
                        <a:rPr b="1" sz="2500"/>
                        <a:t>Computerised Accounting</a:t>
                      </a:r>
                    </a:p>
                  </a:txBody>
                  <a:tcPr marL="50800" marR="50800" marT="50800" marB="50800" anchor="ctr" anchorCtr="0" horzOverflow="overflow"/>
                </a:tc>
                <a:tc>
                  <a:txBody>
                    <a:bodyPr/>
                    <a:lstStyle/>
                    <a:p>
                      <a:pPr algn="l" defTabSz="2438338">
                        <a:lnSpc>
                          <a:spcPct val="90000"/>
                        </a:lnSpc>
                        <a:spcBef>
                          <a:spcPts val="4500"/>
                        </a:spcBef>
                      </a:pPr>
                      <a:r>
                        <a:rPr b="1" sz="2500"/>
                        <a:t>20</a:t>
                      </a:r>
                    </a:p>
                  </a:txBody>
                  <a:tcPr marL="50800" marR="50800" marT="50800" marB="50800" anchor="ctr" anchorCtr="0" horzOverflow="overflow"/>
                </a:tc>
              </a:tr>
              <a:tr h="1232158">
                <a:tc>
                  <a:txBody>
                    <a:bodyPr/>
                    <a:lstStyle/>
                    <a:p>
                      <a:pPr algn="l" defTabSz="2438338">
                        <a:lnSpc>
                          <a:spcPct val="90000"/>
                        </a:lnSpc>
                        <a:spcBef>
                          <a:spcPts val="4500"/>
                        </a:spcBef>
                      </a:pPr>
                      <a:r>
                        <a:rPr b="1" sz="2500"/>
                        <a:t>Part C</a:t>
                      </a:r>
                    </a:p>
                  </a:txBody>
                  <a:tcPr marL="50800" marR="50800" marT="50800" marB="50800" anchor="ctr" anchorCtr="0" horzOverflow="overflow"/>
                </a:tc>
                <a:tc>
                  <a:txBody>
                    <a:bodyPr/>
                    <a:lstStyle/>
                    <a:p>
                      <a:pPr algn="l" defTabSz="2438338">
                        <a:lnSpc>
                          <a:spcPct val="90000"/>
                        </a:lnSpc>
                        <a:spcBef>
                          <a:spcPts val="4500"/>
                        </a:spcBef>
                      </a:pPr>
                      <a:r>
                        <a:rPr b="1" sz="2500"/>
                        <a:t>Practical work</a:t>
                      </a:r>
                    </a:p>
                  </a:txBody>
                  <a:tcPr marL="50800" marR="50800" marT="50800" marB="50800" anchor="ctr" anchorCtr="0" horzOverflow="overflow"/>
                </a:tc>
                <a:tc>
                  <a:txBody>
                    <a:bodyPr/>
                    <a:lstStyle/>
                    <a:p>
                      <a:pPr algn="l" defTabSz="2438338">
                        <a:lnSpc>
                          <a:spcPct val="90000"/>
                        </a:lnSpc>
                        <a:spcBef>
                          <a:spcPts val="4500"/>
                        </a:spcBef>
                      </a:pPr>
                      <a:r>
                        <a:rPr b="1" sz="2500"/>
                        <a:t>20</a:t>
                      </a:r>
                    </a:p>
                  </a:txBody>
                  <a:tcPr marL="50800" marR="50800" marT="50800" marB="50800" anchor="ctr" anchorCtr="0" horzOverflow="overflow"/>
                </a:tc>
              </a:tr>
            </a:tbl>
          </a:graphicData>
        </a:graphic>
      </p:graphicFrame>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90" name="Unit 1: Accounting for Partnership Firms                                                                                                                                                                                       Partnership : features, Partner"/>
          <p:cNvSpPr txBox="1"/>
          <p:nvPr/>
        </p:nvSpPr>
        <p:spPr>
          <a:xfrm>
            <a:off x="581577" y="1283967"/>
            <a:ext cx="23220846" cy="1114806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00000"/>
              </a:lnSpc>
            </a:pPr>
            <a:r>
              <a:rPr b="1"/>
              <a:t>Unit 1: Accounting for Partnership Firms                                                                                                                                                                                       </a:t>
            </a:r>
            <a:r>
              <a:t>Partnership : features, Partnership Deed ;  Provisions of the Indian Partnership Act 1932 in the absence of partnership deed ; Fixed v/s fluctuating capital accounts. Preparation of Profit and Loss Appropriation account - division of profit among partners ,  guarantee of profits  ; Past adjustments (relating to interest on capital, interest on drawing, salary and profit sharing ratio) ; Goodwill: meaning, nature, factors affecting and methods of valuation - average profit, super profit and capitalization .                                                                                                                                                                                                                                            </a:t>
            </a:r>
          </a:p>
          <a:p>
            <a:pPr>
              <a:lnSpc>
                <a:spcPct val="100000"/>
              </a:lnSpc>
            </a:pPr>
            <a:r>
              <a:rPr b="1"/>
              <a:t>Accounting for Partnership firms - Reconstitution and Dissolution :</a:t>
            </a:r>
            <a:r>
              <a:t>                                                                                                                                                  Change in the Profit Sharing Ratio among the existing partners - sacrificing ratio, gaining ratio, accounting for revaluation of assets and reassessment of liabilities and treatment of reserves, accumulated profits and losses. Preparation of revaluation account and balance sheet ;  Admission of a partner - effect of admission of a partner on change in the profit sharing ratio, treatment of goodwill (as per AS 26), treatment for revaluation of assets and reassessment of liabilities, treatment of reserves, accumulated profits and losses, adjustment of capital accounts and preparation of capital, current account and balance sheet .                                </a:t>
            </a:r>
          </a:p>
          <a:p>
            <a:pPr>
              <a:lnSpc>
                <a:spcPct val="100000"/>
              </a:lnSpc>
            </a:pPr>
            <a:r>
              <a:rPr b="1"/>
              <a:t>Retirement and death of a partner :                                                                                                                                                                                                          </a:t>
            </a:r>
            <a:r>
              <a:t>Effect of retirement / death of a partner on change in profit sharing ratio, treatment of goodwill (as per AS 26), treatment for revaluation of assets and reassessment of liabilities, adjustment of accumulated profits, losses and reserves, adjustment of capital accounts and preparation of capital, current account and balance sheet. Preparation of loan account of the retiring partner ; Calculation of deceased partner’s share of profit till the date of death. Preparation of deceased partner’s capital account and his executor’s account .            </a:t>
            </a:r>
          </a:p>
          <a:p>
            <a:pPr>
              <a:lnSpc>
                <a:spcPct val="100000"/>
              </a:lnSpc>
            </a:pPr>
            <a:r>
              <a:rPr b="1"/>
              <a:t>Dissolution of a partnership firm: </a:t>
            </a:r>
            <a:r>
              <a:t>Meaning of dissolution of partnership and partnership firm, types of dissolution of a firm. Settlement of accounts - preparation of realization account, and other related accounts: capital accounts of partners and cash/bank a/c ( excluding piecemeal distribution, sale to a company and insolvency of partner’s ).</a:t>
            </a:r>
          </a:p>
          <a:p>
            <a:pPr>
              <a:lnSpc>
                <a:spcPct val="100000"/>
              </a:lnSpc>
            </a:pPr>
            <a:r>
              <a:rPr b="1"/>
              <a:t>Accounting for Companies </a:t>
            </a:r>
            <a:r>
              <a:t> </a:t>
            </a:r>
            <a:r>
              <a:rPr b="1"/>
              <a:t>:</a:t>
            </a:r>
            <a:r>
              <a:t> Accounting for Share Capital, Features and types of companies ; Share and share capital - nature and types,                              </a:t>
            </a:r>
            <a:r>
              <a:rPr b="1"/>
              <a:t>Accounting for share capital :</a:t>
            </a:r>
            <a:r>
              <a:t> Issue and allotment of equity and preferences shares, Public subscription of shares - over subscription and under subscription of shares; issue at par and at premium, calls in advance and arrears (excluding interest), issue of shares for consideration other than cash ; Concept of Private Placement and Employee Stock Option Plan (ESOP), Sweat Equity ; Accounting treatment of forfeiture and reissue of shares. • Disclosure of share capital in the Balance Sheet of a company.</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92" name="Accounting for Debentures                                                                                                                                                                                                           Debentures : Meaning, type"/>
          <p:cNvSpPr txBox="1"/>
          <p:nvPr/>
        </p:nvSpPr>
        <p:spPr>
          <a:xfrm>
            <a:off x="1055443" y="1188448"/>
            <a:ext cx="22273115" cy="901681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00000"/>
              </a:lnSpc>
            </a:pPr>
            <a:r>
              <a:rPr b="1"/>
              <a:t>Accounting for Debentures</a:t>
            </a:r>
            <a:r>
              <a:t>                                                                                                                                                                                                           Debentures : Meaning, types, Issue of debentures at par, at a premium and at a discount. Issue of debentures for consideration other than cash; Issue of debentures with terms of redemption; debentures as collateral security-concept, interest on debentures (concept of TDS is excluded). Writing off discount / loss on issue of debentures</a:t>
            </a:r>
          </a:p>
          <a:p>
            <a:pPr>
              <a:lnSpc>
                <a:spcPct val="100000"/>
              </a:lnSpc>
            </a:pPr>
            <a:r>
              <a:rPr b="1"/>
              <a:t>Financial Statement Analysis </a:t>
            </a:r>
            <a:r>
              <a:t>                                                                                                                                                                                                      Financial statements of a Company: Meaning, Nature, Uses and importance of financial Statement. Statement of Profit and Loss and Balance Sheet in prescribed form with major headings and sub headings ( as per Schedule III to the Companies Act, 2013 )</a:t>
            </a:r>
          </a:p>
          <a:p>
            <a:pPr>
              <a:lnSpc>
                <a:spcPct val="100000"/>
              </a:lnSpc>
            </a:pPr>
            <a:r>
              <a:rPr b="1"/>
              <a:t>Financial Statement Analysis :</a:t>
            </a:r>
            <a:r>
              <a:t>                                                                                                                                                                                                                Meaning, Significance Objectives, importance and limitations ; Tools for Financial Statement Analysis ( Comparative statements, common size statements, Ratio analysis, Cash flow analysis ) ; Accounting Ratios Meaning, Objectives, Advantages, classification and computation. ; Liquidity Ratios: Current ratio and Quick ratio. • Solvency Ratios: Debt to Equity Ratio, Total Asset to Debt Ratio, Proprietary Ratio and Interest Coverage Ratio. Debt to Capital Employed Ratio. • Activity Ratios: Inventory Turnover Ratio, Trade Receivables Turnover Ratio, Trade Payables Turnover Ratio, Fixed Asset Turnover Ratio, Net Asset Turnover Ratio and Working Capital Turnover Ratio.</a:t>
            </a:r>
          </a:p>
          <a:p>
            <a:pPr>
              <a:lnSpc>
                <a:spcPct val="100000"/>
              </a:lnSpc>
            </a:pPr>
            <a:r>
              <a:rPr b="1"/>
              <a:t>Profita:bility Ratios :-</a:t>
            </a:r>
            <a:r>
              <a:t> Gross Profit Ratio, Operating Ratio, Operating Profit Ratio, Net Profit Ratio and Return on Investment. </a:t>
            </a:r>
          </a:p>
          <a:p>
            <a:pPr/>
            <a:r>
              <a:rPr b="1"/>
              <a:t>Cash Flow Statement :-</a:t>
            </a:r>
            <a:r>
              <a:t>  Meaning, objectives Benefits, Cash and Cash Equivalents, Classification of Activities and preparation . </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94" name="Class-XII Economics syllabus"/>
          <p:cNvSpPr txBox="1"/>
          <p:nvPr/>
        </p:nvSpPr>
        <p:spPr>
          <a:xfrm>
            <a:off x="9422447" y="570208"/>
            <a:ext cx="4580256" cy="47339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a:r>
              <a:t>Class-XII Economics syllabus</a:t>
            </a:r>
          </a:p>
        </p:txBody>
      </p:sp>
      <p:graphicFrame>
        <p:nvGraphicFramePr>
          <p:cNvPr id="295" name="Table 1"/>
          <p:cNvGraphicFramePr/>
          <p:nvPr/>
        </p:nvGraphicFramePr>
        <p:xfrm>
          <a:off x="1250029" y="1478704"/>
          <a:ext cx="21621587" cy="11176001"/>
        </p:xfrm>
        <a:graphic xmlns:a="http://schemas.openxmlformats.org/drawingml/2006/main">
          <a:graphicData uri="http://schemas.openxmlformats.org/drawingml/2006/table">
            <a:tbl>
              <a:tblPr firstCol="0" firstRow="1" lastCol="0" lastRow="0" bandCol="0" bandRow="0" rtl="0">
                <a:tableStyleId>{4C3C2611-4C71-4FC5-86AE-919BDF0F9419}</a:tableStyleId>
              </a:tblPr>
              <a:tblGrid>
                <a:gridCol w="2415890"/>
                <a:gridCol w="17061264"/>
                <a:gridCol w="2406784"/>
              </a:tblGrid>
              <a:tr h="858715">
                <a:tc>
                  <a:txBody>
                    <a:bodyPr/>
                    <a:lstStyle/>
                    <a:p>
                      <a:pPr defTabSz="914400">
                        <a:tabLst>
                          <a:tab pos="1663700" algn="l"/>
                        </a:tabLst>
                        <a:defRPr b="0"/>
                      </a:pPr>
                      <a:r>
                        <a:rPr b="1" sz="3200"/>
                        <a:t>Unit </a:t>
                      </a:r>
                    </a:p>
                  </a:txBody>
                  <a:tcPr marL="50800" marR="50800" marT="50800" marB="50800" anchor="ctr" anchorCtr="0" horzOverflow="overflow"/>
                </a:tc>
                <a:tc>
                  <a:txBody>
                    <a:bodyPr/>
                    <a:lstStyle/>
                    <a:p>
                      <a:pPr defTabSz="914400">
                        <a:tabLst>
                          <a:tab pos="1663700" algn="l"/>
                        </a:tabLst>
                        <a:defRPr sz="3200"/>
                      </a:pPr>
                    </a:p>
                  </a:txBody>
                  <a:tcPr marL="50800" marR="50800" marT="50800" marB="50800" anchor="ctr" anchorCtr="0" horzOverflow="overflow"/>
                </a:tc>
                <a:tc>
                  <a:txBody>
                    <a:bodyPr/>
                    <a:lstStyle/>
                    <a:p>
                      <a:pPr defTabSz="914400">
                        <a:tabLst>
                          <a:tab pos="1663700" algn="l"/>
                        </a:tabLst>
                        <a:defRPr b="0"/>
                      </a:pPr>
                      <a:r>
                        <a:rPr b="1" sz="3200"/>
                        <a:t>Marks</a:t>
                      </a:r>
                    </a:p>
                  </a:txBody>
                  <a:tcPr marL="50800" marR="50800" marT="50800" marB="50800" anchor="ctr" anchorCtr="0" horzOverflow="overflow"/>
                </a:tc>
              </a:tr>
              <a:tr h="858715">
                <a:tc>
                  <a:txBody>
                    <a:bodyPr/>
                    <a:lstStyle/>
                    <a:p>
                      <a:pPr defTabSz="914400"/>
                      <a:r>
                        <a:rPr sz="3200"/>
                        <a:t>Part A</a:t>
                      </a:r>
                    </a:p>
                  </a:txBody>
                  <a:tcPr marL="50800" marR="50800" marT="50800" marB="50800" anchor="ctr" anchorCtr="0" horzOverflow="overflow"/>
                </a:tc>
                <a:tc>
                  <a:txBody>
                    <a:bodyPr/>
                    <a:lstStyle/>
                    <a:p>
                      <a:pPr defTabSz="914400"/>
                      <a:r>
                        <a:rPr sz="3200"/>
                        <a:t>Introductory Macroeconomics</a:t>
                      </a: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r>
              <a:tr h="858715">
                <a:tc>
                  <a:txBody>
                    <a:bodyPr/>
                    <a:lstStyle/>
                    <a:p>
                      <a:pPr defTabSz="914400">
                        <a:defRPr sz="3200"/>
                      </a:pPr>
                    </a:p>
                  </a:txBody>
                  <a:tcPr marL="50800" marR="50800" marT="50800" marB="50800" anchor="ctr" anchorCtr="0" horzOverflow="overflow"/>
                </a:tc>
                <a:tc>
                  <a:txBody>
                    <a:bodyPr/>
                    <a:lstStyle/>
                    <a:p>
                      <a:pPr defTabSz="914400"/>
                      <a:r>
                        <a:rPr sz="3200"/>
                        <a:t>National income and related aggregates</a:t>
                      </a:r>
                    </a:p>
                  </a:txBody>
                  <a:tcPr marL="50800" marR="50800" marT="50800" marB="50800" anchor="ctr" anchorCtr="0" horzOverflow="overflow"/>
                </a:tc>
                <a:tc>
                  <a:txBody>
                    <a:bodyPr/>
                    <a:lstStyle/>
                    <a:p>
                      <a:pPr defTabSz="914400"/>
                      <a:r>
                        <a:rPr sz="3200"/>
                        <a:t>10</a:t>
                      </a:r>
                    </a:p>
                  </a:txBody>
                  <a:tcPr marL="50800" marR="50800" marT="50800" marB="50800" anchor="ctr" anchorCtr="0" horzOverflow="overflow"/>
                </a:tc>
              </a:tr>
              <a:tr h="858715">
                <a:tc>
                  <a:txBody>
                    <a:bodyPr/>
                    <a:lstStyle/>
                    <a:p>
                      <a:pPr defTabSz="914400">
                        <a:defRPr sz="3200"/>
                      </a:pPr>
                    </a:p>
                  </a:txBody>
                  <a:tcPr marL="50800" marR="50800" marT="50800" marB="50800" anchor="ctr" anchorCtr="0" horzOverflow="overflow"/>
                </a:tc>
                <a:tc>
                  <a:txBody>
                    <a:bodyPr/>
                    <a:lstStyle/>
                    <a:p>
                      <a:pPr defTabSz="914400"/>
                      <a:r>
                        <a:rPr sz="3200"/>
                        <a:t>Money and banking</a:t>
                      </a:r>
                    </a:p>
                  </a:txBody>
                  <a:tcPr marL="50800" marR="50800" marT="50800" marB="50800" anchor="ctr" anchorCtr="0" horzOverflow="overflow"/>
                </a:tc>
                <a:tc>
                  <a:txBody>
                    <a:bodyPr/>
                    <a:lstStyle/>
                    <a:p>
                      <a:pPr defTabSz="914400"/>
                      <a:r>
                        <a:rPr sz="3200"/>
                        <a:t>6</a:t>
                      </a:r>
                    </a:p>
                  </a:txBody>
                  <a:tcPr marL="50800" marR="50800" marT="50800" marB="50800" anchor="ctr" anchorCtr="0" horzOverflow="overflow"/>
                </a:tc>
              </a:tr>
              <a:tr h="858715">
                <a:tc>
                  <a:txBody>
                    <a:bodyPr/>
                    <a:lstStyle/>
                    <a:p>
                      <a:pPr defTabSz="914400">
                        <a:defRPr sz="3200"/>
                      </a:pPr>
                    </a:p>
                  </a:txBody>
                  <a:tcPr marL="50800" marR="50800" marT="50800" marB="50800" anchor="ctr" anchorCtr="0" horzOverflow="overflow"/>
                </a:tc>
                <a:tc>
                  <a:txBody>
                    <a:bodyPr/>
                    <a:lstStyle/>
                    <a:p>
                      <a:pPr defTabSz="914400"/>
                      <a:r>
                        <a:rPr sz="3200"/>
                        <a:t>Determination of income and employment</a:t>
                      </a:r>
                    </a:p>
                  </a:txBody>
                  <a:tcPr marL="50800" marR="50800" marT="50800" marB="50800" anchor="ctr" anchorCtr="0" horzOverflow="overflow"/>
                </a:tc>
                <a:tc>
                  <a:txBody>
                    <a:bodyPr/>
                    <a:lstStyle/>
                    <a:p>
                      <a:pPr defTabSz="914400"/>
                      <a:r>
                        <a:rPr sz="3200"/>
                        <a:t>12</a:t>
                      </a:r>
                    </a:p>
                  </a:txBody>
                  <a:tcPr marL="50800" marR="50800" marT="50800" marB="50800" anchor="ctr" anchorCtr="0" horzOverflow="overflow"/>
                </a:tc>
              </a:tr>
              <a:tr h="858715">
                <a:tc>
                  <a:txBody>
                    <a:bodyPr/>
                    <a:lstStyle/>
                    <a:p>
                      <a:pPr defTabSz="914400">
                        <a:defRPr sz="3200"/>
                      </a:pPr>
                    </a:p>
                  </a:txBody>
                  <a:tcPr marL="50800" marR="50800" marT="50800" marB="50800" anchor="ctr" anchorCtr="0" horzOverflow="overflow"/>
                </a:tc>
                <a:tc>
                  <a:txBody>
                    <a:bodyPr/>
                    <a:lstStyle/>
                    <a:p>
                      <a:pPr defTabSz="914400"/>
                      <a:r>
                        <a:rPr sz="3200"/>
                        <a:t>Government budget and economy</a:t>
                      </a:r>
                    </a:p>
                  </a:txBody>
                  <a:tcPr marL="50800" marR="50800" marT="50800" marB="50800" anchor="ctr" anchorCtr="0" horzOverflow="overflow"/>
                </a:tc>
                <a:tc>
                  <a:txBody>
                    <a:bodyPr/>
                    <a:lstStyle/>
                    <a:p>
                      <a:pPr defTabSz="914400"/>
                      <a:r>
                        <a:rPr sz="3200"/>
                        <a:t>6</a:t>
                      </a:r>
                    </a:p>
                  </a:txBody>
                  <a:tcPr marL="50800" marR="50800" marT="50800" marB="50800" anchor="ctr" anchorCtr="0" horzOverflow="overflow"/>
                </a:tc>
              </a:tr>
              <a:tr h="858715">
                <a:tc>
                  <a:txBody>
                    <a:bodyPr/>
                    <a:lstStyle/>
                    <a:p>
                      <a:pPr defTabSz="914400">
                        <a:defRPr sz="3200"/>
                      </a:pPr>
                    </a:p>
                  </a:txBody>
                  <a:tcPr marL="50800" marR="50800" marT="50800" marB="50800" anchor="ctr" anchorCtr="0" horzOverflow="overflow"/>
                </a:tc>
                <a:tc>
                  <a:txBody>
                    <a:bodyPr/>
                    <a:lstStyle/>
                    <a:p>
                      <a:pPr defTabSz="914400"/>
                      <a:r>
                        <a:rPr sz="3200"/>
                        <a:t>Balance of payment</a:t>
                      </a:r>
                    </a:p>
                  </a:txBody>
                  <a:tcPr marL="50800" marR="50800" marT="50800" marB="50800" anchor="ctr" anchorCtr="0" horzOverflow="overflow"/>
                </a:tc>
                <a:tc>
                  <a:txBody>
                    <a:bodyPr/>
                    <a:lstStyle/>
                    <a:p>
                      <a:pPr defTabSz="914400"/>
                      <a:r>
                        <a:rPr sz="3200"/>
                        <a:t>6</a:t>
                      </a:r>
                    </a:p>
                  </a:txBody>
                  <a:tcPr marL="50800" marR="50800" marT="50800" marB="50800" anchor="ctr" anchorCtr="0" horzOverflow="overflow"/>
                </a:tc>
              </a:tr>
              <a:tr h="858715">
                <a:tc>
                  <a:txBody>
                    <a:bodyPr/>
                    <a:lstStyle/>
                    <a:p>
                      <a:pPr defTabSz="914400">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r>
              <a:tr h="858715">
                <a:tc>
                  <a:txBody>
                    <a:bodyPr/>
                    <a:lstStyle/>
                    <a:p>
                      <a:pPr defTabSz="914400"/>
                      <a:r>
                        <a:rPr sz="3200"/>
                        <a:t>Part B</a:t>
                      </a:r>
                    </a:p>
                  </a:txBody>
                  <a:tcPr marL="50800" marR="50800" marT="50800" marB="50800" anchor="ctr" anchorCtr="0" horzOverflow="overflow"/>
                </a:tc>
                <a:tc>
                  <a:txBody>
                    <a:bodyPr/>
                    <a:lstStyle/>
                    <a:p>
                      <a:pPr defTabSz="914400"/>
                      <a:r>
                        <a:rPr sz="3200"/>
                        <a:t>Indian economic development</a:t>
                      </a: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r>
              <a:tr h="858715">
                <a:tc>
                  <a:txBody>
                    <a:bodyPr/>
                    <a:lstStyle/>
                    <a:p>
                      <a:pPr defTabSz="914400">
                        <a:defRPr sz="3200"/>
                      </a:pPr>
                    </a:p>
                  </a:txBody>
                  <a:tcPr marL="50800" marR="50800" marT="50800" marB="50800" anchor="ctr" anchorCtr="0" horzOverflow="overflow"/>
                </a:tc>
                <a:tc>
                  <a:txBody>
                    <a:bodyPr/>
                    <a:lstStyle/>
                    <a:p>
                      <a:pPr defTabSz="914400"/>
                      <a:r>
                        <a:rPr sz="3200"/>
                        <a:t>Development experience (1947 - 1990 )</a:t>
                      </a:r>
                    </a:p>
                  </a:txBody>
                  <a:tcPr marL="50800" marR="50800" marT="50800" marB="50800" anchor="ctr" anchorCtr="0" horzOverflow="overflow"/>
                </a:tc>
                <a:tc>
                  <a:txBody>
                    <a:bodyPr/>
                    <a:lstStyle/>
                    <a:p>
                      <a:pPr defTabSz="914400"/>
                      <a:r>
                        <a:rPr sz="3200"/>
                        <a:t>12</a:t>
                      </a:r>
                    </a:p>
                  </a:txBody>
                  <a:tcPr marL="50800" marR="50800" marT="50800" marB="50800" anchor="ctr" anchorCtr="0" horzOverflow="overflow"/>
                </a:tc>
              </a:tr>
              <a:tr h="858715">
                <a:tc>
                  <a:txBody>
                    <a:bodyPr/>
                    <a:lstStyle/>
                    <a:p>
                      <a:pPr defTabSz="914400">
                        <a:defRPr sz="3200"/>
                      </a:pPr>
                    </a:p>
                  </a:txBody>
                  <a:tcPr marL="50800" marR="50800" marT="50800" marB="50800" anchor="ctr" anchorCtr="0" horzOverflow="overflow"/>
                </a:tc>
                <a:tc>
                  <a:txBody>
                    <a:bodyPr/>
                    <a:lstStyle/>
                    <a:p>
                      <a:pPr defTabSz="914400"/>
                      <a:r>
                        <a:rPr sz="3200"/>
                        <a:t>Current challenge facing Indian economy</a:t>
                      </a:r>
                    </a:p>
                  </a:txBody>
                  <a:tcPr marL="50800" marR="50800" marT="50800" marB="50800" anchor="ctr" anchorCtr="0" horzOverflow="overflow"/>
                </a:tc>
                <a:tc>
                  <a:txBody>
                    <a:bodyPr/>
                    <a:lstStyle/>
                    <a:p>
                      <a:pPr defTabSz="914400"/>
                      <a:r>
                        <a:rPr sz="3200"/>
                        <a:t>20</a:t>
                      </a:r>
                    </a:p>
                  </a:txBody>
                  <a:tcPr marL="50800" marR="50800" marT="50800" marB="50800" anchor="ctr" anchorCtr="0" horzOverflow="overflow"/>
                </a:tc>
              </a:tr>
              <a:tr h="858715">
                <a:tc>
                  <a:txBody>
                    <a:bodyPr/>
                    <a:lstStyle/>
                    <a:p>
                      <a:pPr defTabSz="914400">
                        <a:defRPr sz="3200"/>
                      </a:pPr>
                    </a:p>
                  </a:txBody>
                  <a:tcPr marL="50800" marR="50800" marT="50800" marB="50800" anchor="ctr" anchorCtr="0" horzOverflow="overflow"/>
                </a:tc>
                <a:tc>
                  <a:txBody>
                    <a:bodyPr/>
                    <a:lstStyle/>
                    <a:p>
                      <a:pPr defTabSz="914400"/>
                      <a:r>
                        <a:rPr sz="3200"/>
                        <a:t>Development experience of India - A comparison with neighbours</a:t>
                      </a:r>
                    </a:p>
                  </a:txBody>
                  <a:tcPr marL="50800" marR="50800" marT="50800" marB="50800" anchor="ctr" anchorCtr="0" horzOverflow="overflow"/>
                </a:tc>
                <a:tc>
                  <a:txBody>
                    <a:bodyPr/>
                    <a:lstStyle/>
                    <a:p>
                      <a:pPr defTabSz="914400"/>
                      <a:r>
                        <a:rPr sz="3200"/>
                        <a:t>8</a:t>
                      </a:r>
                    </a:p>
                  </a:txBody>
                  <a:tcPr marL="50800" marR="50800" marT="50800" marB="50800" anchor="ctr" anchorCtr="0" horzOverflow="overflow"/>
                </a:tc>
              </a:tr>
              <a:tr h="858715">
                <a:tc>
                  <a:txBody>
                    <a:bodyPr/>
                    <a:lstStyle/>
                    <a:p>
                      <a:pPr defTabSz="914400">
                        <a:defRPr sz="3200"/>
                      </a:pPr>
                    </a:p>
                  </a:txBody>
                  <a:tcPr marL="50800" marR="50800" marT="50800" marB="50800" anchor="ctr" anchorCtr="0" horzOverflow="overflow"/>
                </a:tc>
                <a:tc>
                  <a:txBody>
                    <a:bodyPr/>
                    <a:lstStyle/>
                    <a:p>
                      <a:pPr defTabSz="914400"/>
                      <a:r>
                        <a:rPr sz="3200"/>
                        <a:t>Project Work </a:t>
                      </a:r>
                    </a:p>
                  </a:txBody>
                  <a:tcPr marL="50800" marR="50800" marT="50800" marB="50800" anchor="ctr" anchorCtr="0" horzOverflow="overflow"/>
                </a:tc>
                <a:tc>
                  <a:txBody>
                    <a:bodyPr/>
                    <a:lstStyle/>
                    <a:p>
                      <a:pPr defTabSz="914400"/>
                      <a:r>
                        <a:rPr sz="3200"/>
                        <a:t>20</a:t>
                      </a:r>
                    </a:p>
                  </a:txBody>
                  <a:tcPr marL="50800" marR="50800" marT="50800" marB="50800" anchor="ctr" anchorCtr="0" horzOverflow="overflow"/>
                </a:tc>
              </a:tr>
            </a:tbl>
          </a:graphicData>
        </a:graphic>
      </p:graphicFrame>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97" name="Unit 1: National Income and Related Aggregates                                                                                                                                                                             What is Macroeconomics ? , Basic co"/>
          <p:cNvSpPr txBox="1"/>
          <p:nvPr/>
        </p:nvSpPr>
        <p:spPr>
          <a:xfrm>
            <a:off x="1000885" y="1046084"/>
            <a:ext cx="22382229" cy="1038447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00000"/>
              </a:lnSpc>
            </a:pPr>
            <a:r>
              <a:rPr b="1"/>
              <a:t>Unit 1: National Income and Related Aggregates                                                                                                                                                                             </a:t>
            </a:r>
            <a:r>
              <a:t>What is Macroeconomics ? , </a:t>
            </a:r>
            <a:r>
              <a:rPr u="sng"/>
              <a:t>Basic concepts in macroeconomics</a:t>
            </a:r>
            <a:r>
              <a:t> :- Consumption goods, capital goods, final goods, intermediate goods ; stocks and flows ; gross investment and depreciation. Circular flow of income (two sector model) ; Methods of calculating National Income - Value Added or Product method, Expenditure method, Income method. Aggregates related to National Income: Gross National Product (GNP), Net National Product (NNP), Gross Domestic Product (GDP) and Net Domestic Product (NDP) - at market price, at factor cost; Real and Nominal GDP GDP Deflator, GDP and Welfare</a:t>
            </a:r>
          </a:p>
          <a:p>
            <a:pPr>
              <a:lnSpc>
                <a:spcPct val="100000"/>
              </a:lnSpc>
            </a:pPr>
            <a:r>
              <a:rPr b="1"/>
              <a:t>Unit 2: Money and Banking                                                                                                                                                                                                            </a:t>
            </a:r>
            <a:r>
              <a:t>Money – meaning and functions , Supply of Money - Currency held by the public and net demand deposits held by commercial banks. Money creation by the commercial banking system. Central bank and its functions (example of the Reserve Bank of India) : Bank of issue , Govt. Bank, Banker's Bank , Control of Credit through Bank Rate , Cash Reserve Ratio (CRR) , Statutory Liquidity Ratio (SLR) , Repo Rate and Reverse Repo Rate , Open Market Operations , Margin requirement. </a:t>
            </a:r>
          </a:p>
          <a:p>
            <a:pPr>
              <a:lnSpc>
                <a:spcPct val="100000"/>
              </a:lnSpc>
            </a:pPr>
            <a:r>
              <a:rPr b="1"/>
              <a:t>Unit 3: Determination of Income and Employment</a:t>
            </a:r>
            <a:r>
              <a:t>                                                                                                                                                                 Aggregate demand and its components . Propensity to consume and propensity to save (average and marginal) . Short-run equilibrium output ; investment multiplier and its mechanism . Meaning of full employment and involuntary unemployment . Problems of excess demand and deficient demand ; Measures to correct them - Changes in government spending , taxes and money supply .              </a:t>
            </a:r>
          </a:p>
          <a:p>
            <a:pPr>
              <a:lnSpc>
                <a:spcPct val="100000"/>
              </a:lnSpc>
            </a:pPr>
            <a:r>
              <a:rPr b="1"/>
              <a:t>Unit 4: Government Budget and the Economy</a:t>
            </a:r>
            <a:r>
              <a:t>                                                                                                                                                                         Government budget - Meaning , objectives and components. Classification of receipts - revenue receipts and capital receipts ; Classification of expenditure – revenue expenditure and capital expenditure. Balanced , Surplus and Deficit Budget – measures of government deficit.</a:t>
            </a:r>
          </a:p>
          <a:p>
            <a:pPr>
              <a:lnSpc>
                <a:spcPct val="100000"/>
              </a:lnSpc>
            </a:pPr>
            <a:r>
              <a:rPr b="1"/>
              <a:t>Unit 5: Balance of Payments</a:t>
            </a:r>
            <a:r>
              <a:t>                                                                                                                                                                                                         Balance of payments account - Meaning and Components ; Balance of payments – Surplus and Deficit Foreign exchange rate - meaning of fixed and flexible rates and managed floating. Determination of exchange rate in a free market , Merits and demerits of flexible and fixed exchange rate. Managed Floating exchange rate system . </a:t>
            </a:r>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99" name="Indian Economic Development…"/>
          <p:cNvSpPr txBox="1"/>
          <p:nvPr/>
        </p:nvSpPr>
        <p:spPr>
          <a:xfrm>
            <a:off x="997348" y="1008268"/>
            <a:ext cx="22297202" cy="790797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00000"/>
              </a:lnSpc>
              <a:defRPr b="1"/>
            </a:pPr>
            <a:r>
              <a:t>Indian Economic Development</a:t>
            </a:r>
          </a:p>
          <a:p>
            <a:pPr>
              <a:lnSpc>
                <a:spcPct val="100000"/>
              </a:lnSpc>
            </a:pPr>
            <a:r>
              <a:t> </a:t>
            </a:r>
            <a:r>
              <a:rPr b="1"/>
              <a:t>Unit 6: Development Experience (1947-90) and Economic Reforms since 1991                                                                                                                             </a:t>
            </a:r>
            <a:r>
              <a:t>A brief introduction of the state of Indian economy on the eve of independence.                                                                                                                   Indian economic system and common goals of Five Year Plans.                                                                                                                                                Main features, problems and policies of agriculture (institutional aspects and new agricultural strategy), industry (IPR 1956; SSI – role &amp; importance) and foreign trade.                                                                                                                                                                                                                                                           Economic Reforms since 1991: Features and appraisals of liberalisation, globalisation and privatisation (LPG policy); Concepts of demonetization and GST.</a:t>
            </a:r>
          </a:p>
          <a:p>
            <a:pPr>
              <a:lnSpc>
                <a:spcPct val="100000"/>
              </a:lnSpc>
            </a:pPr>
            <a:r>
              <a:rPr b="1"/>
              <a:t> Unit 7: Current challenges facing Indian Economy</a:t>
            </a:r>
            <a:r>
              <a:t>                                                                                                                                                                     Human Capital Formation: How people become resource; Role of human capital in economic development .                                                                                      Growth of Education Sector in India Rural development: Key issues - credit and marketing - role of cooperatives; agricultural diversification; alternative farming - organic farming Employment:                                                                                                                                                                                           Growth and changes in work force participation rate in formal and informal sectors ; problems and policies                                                                  Sustainable Economic Development: Meaning, Effects of Economic Development on Resources and Environment, including global warming </a:t>
            </a:r>
          </a:p>
          <a:p>
            <a:pPr>
              <a:lnSpc>
                <a:spcPct val="100000"/>
              </a:lnSpc>
            </a:pPr>
            <a:r>
              <a:rPr b="1"/>
              <a:t>Unit 8: Development Experience of India:</a:t>
            </a:r>
            <a:r>
              <a:t>                                                                                                                                                                                     A comparison with neighbours India and Pakistan India and China Issues: economic growth , population , sectoral development and other Human Development Indicators</a:t>
            </a:r>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301" name="Class-XII Business  syllabus"/>
          <p:cNvSpPr txBox="1"/>
          <p:nvPr/>
        </p:nvSpPr>
        <p:spPr>
          <a:xfrm>
            <a:off x="9422447" y="570208"/>
            <a:ext cx="4357688" cy="47339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a:r>
              <a:t>Class-XII Business  syllabus</a:t>
            </a:r>
          </a:p>
        </p:txBody>
      </p:sp>
      <p:graphicFrame>
        <p:nvGraphicFramePr>
          <p:cNvPr id="302" name="Table 1"/>
          <p:cNvGraphicFramePr/>
          <p:nvPr/>
        </p:nvGraphicFramePr>
        <p:xfrm>
          <a:off x="1369701" y="1607184"/>
          <a:ext cx="21657298" cy="1117600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4891750"/>
                <a:gridCol w="11889200"/>
                <a:gridCol w="4863646"/>
              </a:tblGrid>
              <a:tr h="656664">
                <a:tc>
                  <a:txBody>
                    <a:bodyPr/>
                    <a:lstStyle/>
                    <a:p>
                      <a:pPr defTabSz="914400"/>
                      <a:r>
                        <a:rPr b="1" sz="3200"/>
                        <a:t>Unit </a:t>
                      </a:r>
                    </a:p>
                  </a:txBody>
                  <a:tcPr marL="50800" marR="50800" marT="50800" marB="50800" anchor="ctr" anchorCtr="0" horzOverflow="overflow"/>
                </a:tc>
                <a:tc>
                  <a:txBody>
                    <a:bodyPr/>
                    <a:lstStyle/>
                    <a:p>
                      <a:pPr algn="l" defTabSz="914400">
                        <a:defRPr sz="3200"/>
                      </a:pPr>
                    </a:p>
                  </a:txBody>
                  <a:tcPr marL="50800" marR="50800" marT="50800" marB="50800" anchor="ctr" anchorCtr="0" horzOverflow="overflow"/>
                </a:tc>
                <a:tc>
                  <a:txBody>
                    <a:bodyPr/>
                    <a:lstStyle/>
                    <a:p>
                      <a:pPr defTabSz="914400"/>
                      <a:r>
                        <a:rPr b="1" sz="3200"/>
                        <a:t>Marks</a:t>
                      </a:r>
                    </a:p>
                  </a:txBody>
                  <a:tcPr marL="50800" marR="50800" marT="50800" marB="50800" anchor="ctr" anchorCtr="0" horzOverflow="overflow"/>
                </a:tc>
              </a:tr>
              <a:tr h="656664">
                <a:tc>
                  <a:txBody>
                    <a:bodyPr/>
                    <a:lstStyle/>
                    <a:p>
                      <a:pPr defTabSz="914400"/>
                      <a:r>
                        <a:rPr b="1" sz="3200"/>
                        <a:t>Part A</a:t>
                      </a:r>
                    </a:p>
                  </a:txBody>
                  <a:tcPr marL="50800" marR="50800" marT="50800" marB="50800" anchor="ctr" anchorCtr="0" horzOverflow="overflow"/>
                </a:tc>
                <a:tc>
                  <a:txBody>
                    <a:bodyPr/>
                    <a:lstStyle/>
                    <a:p>
                      <a:pPr algn="l" defTabSz="914400"/>
                      <a:r>
                        <a:rPr b="1" sz="3200"/>
                        <a:t>Principlesand Function of Management</a:t>
                      </a: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r>
              <a:tr h="656664">
                <a:tc>
                  <a:txBody>
                    <a:bodyPr/>
                    <a:lstStyle/>
                    <a:p>
                      <a:pPr defTabSz="914400"/>
                      <a:r>
                        <a:rPr sz="3200"/>
                        <a:t>1</a:t>
                      </a:r>
                    </a:p>
                  </a:txBody>
                  <a:tcPr marL="50800" marR="50800" marT="50800" marB="50800" anchor="ctr" anchorCtr="0" horzOverflow="overflow"/>
                </a:tc>
                <a:tc>
                  <a:txBody>
                    <a:bodyPr/>
                    <a:lstStyle/>
                    <a:p>
                      <a:pPr algn="l" defTabSz="914400"/>
                      <a:r>
                        <a:rPr sz="3200"/>
                        <a:t>Nature and Significance of Management</a:t>
                      </a:r>
                    </a:p>
                  </a:txBody>
                  <a:tcPr marL="50800" marR="50800" marT="50800" marB="50800" anchor="ctr" anchorCtr="0" horzOverflow="overflow"/>
                </a:tc>
                <a:tc rowSpan="3">
                  <a:txBody>
                    <a:bodyPr/>
                    <a:lstStyle/>
                    <a:p>
                      <a:pPr defTabSz="914400"/>
                      <a:r>
                        <a:rPr sz="3200"/>
                        <a:t>16</a:t>
                      </a:r>
                    </a:p>
                  </a:txBody>
                  <a:tcPr marL="50800" marR="50800" marT="50800" marB="50800" anchor="ctr" anchorCtr="0" horzOverflow="overflow"/>
                </a:tc>
              </a:tr>
              <a:tr h="656664">
                <a:tc>
                  <a:txBody>
                    <a:bodyPr/>
                    <a:lstStyle/>
                    <a:p>
                      <a:pPr defTabSz="914400"/>
                      <a:r>
                        <a:rPr sz="3200"/>
                        <a:t>2</a:t>
                      </a:r>
                    </a:p>
                  </a:txBody>
                  <a:tcPr marL="50800" marR="50800" marT="50800" marB="50800" anchor="ctr" anchorCtr="0" horzOverflow="overflow"/>
                </a:tc>
                <a:tc>
                  <a:txBody>
                    <a:bodyPr/>
                    <a:lstStyle/>
                    <a:p>
                      <a:pPr algn="l" defTabSz="914400"/>
                      <a:r>
                        <a:rPr sz="3200"/>
                        <a:t>Principles of Management</a:t>
                      </a:r>
                    </a:p>
                  </a:txBody>
                  <a:tcPr marL="50800" marR="50800" marT="50800" marB="50800" anchor="ctr" anchorCtr="0" horzOverflow="overflow"/>
                </a:tc>
                <a:tc vMerge="1">
                  <a:tcPr/>
                </a:tc>
              </a:tr>
              <a:tr h="656664">
                <a:tc>
                  <a:txBody>
                    <a:bodyPr/>
                    <a:lstStyle/>
                    <a:p>
                      <a:pPr defTabSz="914400"/>
                      <a:r>
                        <a:rPr sz="3200"/>
                        <a:t>3</a:t>
                      </a:r>
                    </a:p>
                  </a:txBody>
                  <a:tcPr marL="50800" marR="50800" marT="50800" marB="50800" anchor="ctr" anchorCtr="0" horzOverflow="overflow"/>
                </a:tc>
                <a:tc>
                  <a:txBody>
                    <a:bodyPr/>
                    <a:lstStyle/>
                    <a:p>
                      <a:pPr algn="l" defTabSz="914400"/>
                      <a:r>
                        <a:rPr sz="3200"/>
                        <a:t>Business Environment</a:t>
                      </a:r>
                    </a:p>
                  </a:txBody>
                  <a:tcPr marL="50800" marR="50800" marT="50800" marB="50800" anchor="ctr" anchorCtr="0" horzOverflow="overflow"/>
                </a:tc>
                <a:tc vMerge="1">
                  <a:tcPr/>
                </a:tc>
              </a:tr>
              <a:tr h="656664">
                <a:tc>
                  <a:txBody>
                    <a:bodyPr/>
                    <a:lstStyle/>
                    <a:p>
                      <a:pPr defTabSz="914400"/>
                      <a:r>
                        <a:rPr sz="3200"/>
                        <a:t>4</a:t>
                      </a:r>
                    </a:p>
                  </a:txBody>
                  <a:tcPr marL="50800" marR="50800" marT="50800" marB="50800" anchor="ctr" anchorCtr="0" horzOverflow="overflow"/>
                </a:tc>
                <a:tc>
                  <a:txBody>
                    <a:bodyPr/>
                    <a:lstStyle/>
                    <a:p>
                      <a:pPr algn="l" defTabSz="914400"/>
                      <a:r>
                        <a:rPr sz="3200"/>
                        <a:t>Planning</a:t>
                      </a:r>
                    </a:p>
                  </a:txBody>
                  <a:tcPr marL="50800" marR="50800" marT="50800" marB="50800" anchor="ctr" anchorCtr="0" horzOverflow="overflow"/>
                </a:tc>
                <a:tc rowSpan="2">
                  <a:txBody>
                    <a:bodyPr/>
                    <a:lstStyle/>
                    <a:p>
                      <a:pPr defTabSz="914400"/>
                      <a:r>
                        <a:rPr sz="3200"/>
                        <a:t>14</a:t>
                      </a:r>
                    </a:p>
                  </a:txBody>
                  <a:tcPr marL="50800" marR="50800" marT="50800" marB="50800" anchor="ctr" anchorCtr="0" horzOverflow="overflow"/>
                </a:tc>
              </a:tr>
              <a:tr h="656664">
                <a:tc>
                  <a:txBody>
                    <a:bodyPr/>
                    <a:lstStyle/>
                    <a:p>
                      <a:pPr defTabSz="914400"/>
                      <a:r>
                        <a:rPr sz="3200"/>
                        <a:t>5</a:t>
                      </a:r>
                    </a:p>
                  </a:txBody>
                  <a:tcPr marL="50800" marR="50800" marT="50800" marB="50800" anchor="ctr" anchorCtr="0" horzOverflow="overflow"/>
                </a:tc>
                <a:tc>
                  <a:txBody>
                    <a:bodyPr/>
                    <a:lstStyle/>
                    <a:p>
                      <a:pPr algn="l" defTabSz="914400"/>
                      <a:r>
                        <a:rPr sz="3200"/>
                        <a:t>Organising</a:t>
                      </a:r>
                    </a:p>
                  </a:txBody>
                  <a:tcPr marL="50800" marR="50800" marT="50800" marB="50800" anchor="ctr" anchorCtr="0" horzOverflow="overflow"/>
                </a:tc>
                <a:tc vMerge="1">
                  <a:tcPr/>
                </a:tc>
              </a:tr>
              <a:tr h="656664">
                <a:tc>
                  <a:txBody>
                    <a:bodyPr/>
                    <a:lstStyle/>
                    <a:p>
                      <a:pPr defTabSz="914400"/>
                      <a:r>
                        <a:rPr sz="3200"/>
                        <a:t>6</a:t>
                      </a:r>
                    </a:p>
                  </a:txBody>
                  <a:tcPr marL="50800" marR="50800" marT="50800" marB="50800" anchor="ctr" anchorCtr="0" horzOverflow="overflow"/>
                </a:tc>
                <a:tc>
                  <a:txBody>
                    <a:bodyPr/>
                    <a:lstStyle/>
                    <a:p>
                      <a:pPr algn="l" defTabSz="914400"/>
                      <a:r>
                        <a:rPr sz="3200"/>
                        <a:t>Staffing</a:t>
                      </a:r>
                    </a:p>
                  </a:txBody>
                  <a:tcPr marL="50800" marR="50800" marT="50800" marB="50800" anchor="ctr" anchorCtr="0" horzOverflow="overflow"/>
                </a:tc>
                <a:tc rowSpan="3">
                  <a:txBody>
                    <a:bodyPr/>
                    <a:lstStyle/>
                    <a:p>
                      <a:pPr defTabSz="914400"/>
                      <a:r>
                        <a:rPr sz="3200"/>
                        <a:t>20</a:t>
                      </a:r>
                    </a:p>
                  </a:txBody>
                  <a:tcPr marL="50800" marR="50800" marT="50800" marB="50800" anchor="ctr" anchorCtr="0" horzOverflow="overflow"/>
                </a:tc>
              </a:tr>
              <a:tr h="656664">
                <a:tc>
                  <a:txBody>
                    <a:bodyPr/>
                    <a:lstStyle/>
                    <a:p>
                      <a:pPr defTabSz="914400"/>
                      <a:r>
                        <a:rPr sz="3200"/>
                        <a:t>7</a:t>
                      </a:r>
                    </a:p>
                  </a:txBody>
                  <a:tcPr marL="50800" marR="50800" marT="50800" marB="50800" anchor="ctr" anchorCtr="0" horzOverflow="overflow"/>
                </a:tc>
                <a:tc>
                  <a:txBody>
                    <a:bodyPr/>
                    <a:lstStyle/>
                    <a:p>
                      <a:pPr algn="l" defTabSz="914400"/>
                      <a:r>
                        <a:rPr sz="3200"/>
                        <a:t>Directing</a:t>
                      </a:r>
                    </a:p>
                  </a:txBody>
                  <a:tcPr marL="50800" marR="50800" marT="50800" marB="50800" anchor="ctr" anchorCtr="0" horzOverflow="overflow"/>
                </a:tc>
                <a:tc vMerge="1">
                  <a:tcPr/>
                </a:tc>
              </a:tr>
              <a:tr h="656664">
                <a:tc>
                  <a:txBody>
                    <a:bodyPr/>
                    <a:lstStyle/>
                    <a:p>
                      <a:pPr defTabSz="914400"/>
                      <a:r>
                        <a:rPr sz="3200"/>
                        <a:t>8</a:t>
                      </a:r>
                    </a:p>
                  </a:txBody>
                  <a:tcPr marL="50800" marR="50800" marT="50800" marB="50800" anchor="ctr" anchorCtr="0" horzOverflow="overflow"/>
                </a:tc>
                <a:tc>
                  <a:txBody>
                    <a:bodyPr/>
                    <a:lstStyle/>
                    <a:p>
                      <a:pPr algn="l" defTabSz="914400"/>
                      <a:r>
                        <a:rPr sz="3200"/>
                        <a:t>Controlling</a:t>
                      </a:r>
                    </a:p>
                  </a:txBody>
                  <a:tcPr marL="50800" marR="50800" marT="50800" marB="50800" anchor="ctr" anchorCtr="0" horzOverflow="overflow"/>
                </a:tc>
                <a:tc vMerge="1">
                  <a:tcPr/>
                </a:tc>
              </a:tr>
              <a:tr h="656664">
                <a:tc>
                  <a:txBody>
                    <a:bodyPr/>
                    <a:lstStyle/>
                    <a:p>
                      <a:pPr defTabSz="914400"/>
                      <a:r>
                        <a:rPr b="1" sz="3200"/>
                        <a:t>Part B</a:t>
                      </a:r>
                    </a:p>
                  </a:txBody>
                  <a:tcPr marL="50800" marR="50800" marT="50800" marB="50800" anchor="ctr" anchorCtr="0" horzOverflow="overflow"/>
                </a:tc>
                <a:tc>
                  <a:txBody>
                    <a:bodyPr/>
                    <a:lstStyle/>
                    <a:p>
                      <a:pPr algn="l" defTabSz="914400"/>
                      <a:r>
                        <a:rPr b="1" sz="3200"/>
                        <a:t>Business Finance and Marketing</a:t>
                      </a: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r>
              <a:tr h="656664">
                <a:tc>
                  <a:txBody>
                    <a:bodyPr/>
                    <a:lstStyle/>
                    <a:p>
                      <a:pPr defTabSz="914400"/>
                      <a:r>
                        <a:rPr sz="3200"/>
                        <a:t>9</a:t>
                      </a:r>
                    </a:p>
                  </a:txBody>
                  <a:tcPr marL="50800" marR="50800" marT="50800" marB="50800" anchor="ctr" anchorCtr="0" horzOverflow="overflow"/>
                </a:tc>
                <a:tc>
                  <a:txBody>
                    <a:bodyPr/>
                    <a:lstStyle/>
                    <a:p>
                      <a:pPr algn="l" defTabSz="914400"/>
                      <a:r>
                        <a:rPr sz="3200"/>
                        <a:t>Financial Management</a:t>
                      </a:r>
                    </a:p>
                  </a:txBody>
                  <a:tcPr marL="50800" marR="50800" marT="50800" marB="50800" anchor="ctr" anchorCtr="0" horzOverflow="overflow"/>
                </a:tc>
                <a:tc rowSpan="2">
                  <a:txBody>
                    <a:bodyPr/>
                    <a:lstStyle/>
                    <a:p>
                      <a:pPr defTabSz="914400"/>
                      <a:r>
                        <a:rPr sz="3200"/>
                        <a:t>15</a:t>
                      </a:r>
                    </a:p>
                  </a:txBody>
                  <a:tcPr marL="50800" marR="50800" marT="50800" marB="50800" anchor="ctr" anchorCtr="0" horzOverflow="overflow"/>
                </a:tc>
              </a:tr>
              <a:tr h="656664">
                <a:tc>
                  <a:txBody>
                    <a:bodyPr/>
                    <a:lstStyle/>
                    <a:p>
                      <a:pPr defTabSz="914400"/>
                      <a:r>
                        <a:rPr sz="3200"/>
                        <a:t>10</a:t>
                      </a:r>
                    </a:p>
                  </a:txBody>
                  <a:tcPr marL="50800" marR="50800" marT="50800" marB="50800" anchor="ctr" anchorCtr="0" horzOverflow="overflow"/>
                </a:tc>
                <a:tc>
                  <a:txBody>
                    <a:bodyPr/>
                    <a:lstStyle/>
                    <a:p>
                      <a:pPr algn="l" defTabSz="914400"/>
                      <a:r>
                        <a:rPr sz="3200"/>
                        <a:t>Financial Markets</a:t>
                      </a:r>
                    </a:p>
                  </a:txBody>
                  <a:tcPr marL="50800" marR="50800" marT="50800" marB="50800" anchor="ctr" anchorCtr="0" horzOverflow="overflow"/>
                </a:tc>
                <a:tc vMerge="1">
                  <a:tcPr/>
                </a:tc>
              </a:tr>
              <a:tr h="656664">
                <a:tc>
                  <a:txBody>
                    <a:bodyPr/>
                    <a:lstStyle/>
                    <a:p>
                      <a:pPr defTabSz="914400"/>
                      <a:r>
                        <a:rPr sz="3200"/>
                        <a:t>11</a:t>
                      </a:r>
                    </a:p>
                  </a:txBody>
                  <a:tcPr marL="50800" marR="50800" marT="50800" marB="50800" anchor="ctr" anchorCtr="0" horzOverflow="overflow"/>
                </a:tc>
                <a:tc>
                  <a:txBody>
                    <a:bodyPr/>
                    <a:lstStyle/>
                    <a:p>
                      <a:pPr algn="l" defTabSz="914400"/>
                      <a:r>
                        <a:rPr sz="3200"/>
                        <a:t>Marketing Management</a:t>
                      </a:r>
                    </a:p>
                  </a:txBody>
                  <a:tcPr marL="50800" marR="50800" marT="50800" marB="50800" anchor="ctr" anchorCtr="0" horzOverflow="overflow"/>
                </a:tc>
                <a:tc rowSpan="2">
                  <a:txBody>
                    <a:bodyPr/>
                    <a:lstStyle/>
                    <a:p>
                      <a:pPr defTabSz="914400"/>
                      <a:r>
                        <a:rPr sz="3200"/>
                        <a:t>15</a:t>
                      </a:r>
                    </a:p>
                  </a:txBody>
                  <a:tcPr marL="50800" marR="50800" marT="50800" marB="50800" anchor="ctr" anchorCtr="0" horzOverflow="overflow"/>
                </a:tc>
              </a:tr>
              <a:tr h="656664">
                <a:tc>
                  <a:txBody>
                    <a:bodyPr/>
                    <a:lstStyle/>
                    <a:p>
                      <a:pPr defTabSz="914400"/>
                      <a:r>
                        <a:rPr sz="3200"/>
                        <a:t>12</a:t>
                      </a:r>
                    </a:p>
                  </a:txBody>
                  <a:tcPr marL="50800" marR="50800" marT="50800" marB="50800" anchor="ctr" anchorCtr="0" horzOverflow="overflow"/>
                </a:tc>
                <a:tc>
                  <a:txBody>
                    <a:bodyPr/>
                    <a:lstStyle/>
                    <a:p>
                      <a:pPr algn="l" defTabSz="914400"/>
                      <a:r>
                        <a:rPr sz="3200"/>
                        <a:t>Consumer Protection</a:t>
                      </a:r>
                    </a:p>
                  </a:txBody>
                  <a:tcPr marL="50800" marR="50800" marT="50800" marB="50800" anchor="ctr" anchorCtr="0" horzOverflow="overflow"/>
                </a:tc>
                <a:tc vMerge="1">
                  <a:tcPr/>
                </a:tc>
              </a:tr>
              <a:tr h="656664">
                <a:tc>
                  <a:txBody>
                    <a:bodyPr/>
                    <a:lstStyle/>
                    <a:p>
                      <a:pPr defTabSz="914400"/>
                      <a:r>
                        <a:rPr b="1" sz="3200"/>
                        <a:t>Part C</a:t>
                      </a:r>
                    </a:p>
                  </a:txBody>
                  <a:tcPr marL="50800" marR="50800" marT="50800" marB="50800" anchor="ctr" anchorCtr="0" horzOverflow="overflow"/>
                </a:tc>
                <a:tc>
                  <a:txBody>
                    <a:bodyPr/>
                    <a:lstStyle/>
                    <a:p>
                      <a:pPr algn="l" defTabSz="914400"/>
                      <a:r>
                        <a:rPr sz="3200"/>
                        <a:t>Project Work</a:t>
                      </a:r>
                    </a:p>
                  </a:txBody>
                  <a:tcPr marL="50800" marR="50800" marT="50800" marB="50800" anchor="ctr" anchorCtr="0" horzOverflow="overflow"/>
                </a:tc>
                <a:tc>
                  <a:txBody>
                    <a:bodyPr/>
                    <a:lstStyle/>
                    <a:p>
                      <a:pPr defTabSz="914400"/>
                      <a:r>
                        <a:rPr sz="3200"/>
                        <a:t>20</a:t>
                      </a:r>
                    </a:p>
                  </a:txBody>
                  <a:tcPr marL="50800" marR="50800" marT="50800" marB="50800" anchor="ctr" anchorCtr="0" horzOverflow="overflow"/>
                </a:tc>
              </a:tr>
              <a:tr h="656664">
                <a:tc>
                  <a:txBody>
                    <a:bodyPr/>
                    <a:lstStyle/>
                    <a:p>
                      <a:pPr defTabSz="914400">
                        <a:defRPr sz="3200"/>
                      </a:pPr>
                    </a:p>
                  </a:txBody>
                  <a:tcPr marL="50800" marR="50800" marT="50800" marB="50800" anchor="ctr" anchorCtr="0" horzOverflow="overflow"/>
                </a:tc>
                <a:tc>
                  <a:txBody>
                    <a:bodyPr/>
                    <a:lstStyle/>
                    <a:p>
                      <a:pPr algn="r" defTabSz="914400"/>
                      <a:r>
                        <a:rPr sz="3200"/>
                        <a:t>Total</a:t>
                      </a:r>
                    </a:p>
                  </a:txBody>
                  <a:tcPr marL="50800" marR="50800" marT="50800" marB="50800" anchor="ctr" anchorCtr="0" horzOverflow="overflow"/>
                </a:tc>
                <a:tc>
                  <a:txBody>
                    <a:bodyPr/>
                    <a:lstStyle/>
                    <a:p>
                      <a:pPr defTabSz="914400"/>
                      <a:r>
                        <a:rPr sz="3200"/>
                        <a:t>100</a:t>
                      </a:r>
                    </a:p>
                  </a:txBody>
                  <a:tcPr marL="50800" marR="50800" marT="50800" marB="50800" anchor="ctr" anchorCtr="0" horzOverflow="overflow"/>
                </a:tc>
              </a:tr>
            </a:tbl>
          </a:graphicData>
        </a:graphic>
      </p:graphicFrame>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304" name="Unit 1: Nature and Significance of Management                                                                                                                                                                 Management - concept, objectives and importance,"/>
          <p:cNvSpPr txBox="1"/>
          <p:nvPr/>
        </p:nvSpPr>
        <p:spPr>
          <a:xfrm>
            <a:off x="902858" y="179982"/>
            <a:ext cx="22578283" cy="1170531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rPr b="1"/>
              <a:t>Unit 1: Nature and Significance of Management </a:t>
            </a:r>
            <a:r>
              <a:t>                                                                                                                                                                Management - concept, objectives and importance, Management as Science, Art and Profession.  Levels of Management.  Management functions-planning, organizing, staffing, directing and controlling Coordination - concept and importance . </a:t>
            </a:r>
          </a:p>
          <a:p>
            <a:pPr/>
            <a:r>
              <a:rPr b="1"/>
              <a:t>Unit 2: Principles of Management                                                                                                                                                                                                                 </a:t>
            </a:r>
            <a:r>
              <a:t> Principles of Management - concept and significance, Fayol’s principles of management.  Taylor’s Scientific management - principles and techniques.</a:t>
            </a:r>
            <a:r>
              <a:rPr b="1"/>
              <a:t>  </a:t>
            </a:r>
            <a:endParaRPr b="1"/>
          </a:p>
          <a:p>
            <a:pPr/>
            <a:r>
              <a:rPr b="1"/>
              <a:t>Unit 3: Business Environment</a:t>
            </a:r>
            <a:r>
              <a:t>                                                                                                                                                                                                          Business Environment- concept and importance.Dimensions of Business Environment - Economic, Social, Technological, Political and Legal Demonetization - concept and features.  </a:t>
            </a:r>
          </a:p>
          <a:p>
            <a:pPr/>
            <a:r>
              <a:rPr b="1"/>
              <a:t>Unit 4: Planning</a:t>
            </a:r>
            <a:r>
              <a:t>                                                                                                                                                                                                                                Planning- Concept, importance and limitation, Planning process. Single use and Standing Plans. Objectives, Strategy, Policy, Procedure, Method, Rule, Budget and Programme.   </a:t>
            </a:r>
          </a:p>
          <a:p>
            <a:pPr/>
            <a:r>
              <a:rPr b="1"/>
              <a:t>Unit 5: Organising</a:t>
            </a:r>
            <a:r>
              <a:t>                                                                                                                                                                                                                          Organising - Concept and importance. Organising Process.  Structure of organisation- functional and divisional concept. Formal and informal organization - concept.  Delegation: concept, elements and importance.   Decentralization: concept and importance</a:t>
            </a:r>
          </a:p>
          <a:p>
            <a:pPr/>
            <a:r>
              <a:rPr b="1"/>
              <a:t>Unit 6: Staffing                                                                                                                                                                                                                             </a:t>
            </a:r>
            <a:r>
              <a:t>Concept and importance of staffing. Staffing as a part of Human Resource Management concept.  Staffing process.  Recruitment process.  Selection – process.  Training and Development - Concept and importance, Methods of training - on the job and off the job - vestibule training, apprenticeship training and internship training</a:t>
            </a:r>
          </a:p>
          <a:p>
            <a:pPr/>
            <a:r>
              <a:rPr b="1"/>
              <a:t>Unit 7: Directing</a:t>
            </a:r>
            <a:r>
              <a:t> </a:t>
            </a:r>
            <a:r>
              <a:rPr b="1"/>
              <a:t>:</a:t>
            </a:r>
            <a:r>
              <a:t> Concept and importance. Elements of Directing. Motivation - concept, Maslow’s hierarchy of needs, Financial and non-financial incentives.  Leadership - concept, styles - authoritative, democratic and laissez faire. Communication - concept, formal and informal communication; barriers to effective communication, how to overcome the barriers?</a:t>
            </a:r>
          </a:p>
          <a:p>
            <a:pPr/>
            <a:r>
              <a:rPr b="1"/>
              <a:t>Unit 8: Controlling :</a:t>
            </a:r>
            <a:r>
              <a:t> Concept and importance. Relationship between planning and controlling   Steps in process of control. </a:t>
            </a:r>
          </a:p>
        </p:txBody>
      </p:sp>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306" name="Part B: Business Finance and Marketing"/>
          <p:cNvSpPr txBox="1"/>
          <p:nvPr/>
        </p:nvSpPr>
        <p:spPr>
          <a:xfrm>
            <a:off x="644520" y="1392701"/>
            <a:ext cx="5922570" cy="46105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sz="2400"/>
            </a:lvl1pPr>
          </a:lstStyle>
          <a:p>
            <a:pPr/>
            <a:r>
              <a:t>Part B: Business Finance and Marketing</a:t>
            </a:r>
          </a:p>
        </p:txBody>
      </p:sp>
      <p:sp>
        <p:nvSpPr>
          <p:cNvPr id="307" name="Unit 9: Financial Management  Concept, role and objectives ,Financial decisions: investment, financing and dividend - Meaning and factors affecting ,Financial Planning - concept and importance ,Capital Structure – concept and factors affecting capital st"/>
          <p:cNvSpPr txBox="1"/>
          <p:nvPr/>
        </p:nvSpPr>
        <p:spPr>
          <a:xfrm>
            <a:off x="585638" y="2278693"/>
            <a:ext cx="23212725" cy="662083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00000"/>
              </a:lnSpc>
              <a:defRPr sz="2400"/>
            </a:pPr>
            <a:r>
              <a:rPr b="1"/>
              <a:t>Unit 9: Financial Management </a:t>
            </a:r>
            <a:r>
              <a:t> Concept, role and objectives ,Financial decisions: investment, financing and dividend - Meaning and factors affecting ,Financial Planning - concept and importance ,Capital Structure – concept and factors affecting capital structure,Fixed and Working Capital - Concept and factors affecting their requirements .</a:t>
            </a:r>
          </a:p>
          <a:p>
            <a:pPr/>
            <a:r>
              <a:rPr b="1"/>
              <a:t>Unit 10: Financial Markets</a:t>
            </a:r>
            <a:r>
              <a:t>   Concept , Money Market: Concept , Capital market and its types (primary and secondary) ,Stock Exchange - Functions and trading procedure , Securities and Exchange Board of India (SEBI) - objectives and functions</a:t>
            </a:r>
          </a:p>
          <a:p>
            <a:pPr/>
            <a:r>
              <a:rPr b="1"/>
              <a:t>Unit 11: Marketing :</a:t>
            </a:r>
            <a:r>
              <a:t> Concept, functions and philosophies , Marketing Mix – Concept and elements ,Product – branding, labelling and packaging – Concep ,Price - Concept, Factors determining price ,Physical Distribution – concept, components and channels of distribution , Promotion – Concept and elements; Advertising, Personal Selling, Sales Promotion and Public Relations .</a:t>
            </a:r>
          </a:p>
          <a:p>
            <a:pPr/>
            <a:r>
              <a:t> </a:t>
            </a:r>
            <a:r>
              <a:rPr b="1"/>
              <a:t>Unit 12: Consumer Protection</a:t>
            </a:r>
            <a:r>
              <a:t> : Concept and importance , The Consumer Protection Act, 2019: Source: http://egazette.nic.in/WriteReadData/2019/210422.pdf Meaning of consumer Rights and responsibilities of consumers Who can file a complaint? Redressal machinery Remedies available .Consumer awareness - Role of consumer organizations and Non-Governmental Organizations (NGOs) .</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86" name="Classroom Learning from Top faculties from the commerce stream .…"/>
          <p:cNvSpPr txBox="1"/>
          <p:nvPr/>
        </p:nvSpPr>
        <p:spPr>
          <a:xfrm>
            <a:off x="1046470" y="2899694"/>
            <a:ext cx="22367259" cy="80810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nSpc>
                <a:spcPct val="100000"/>
              </a:lnSpc>
              <a:defRPr b="1"/>
            </a:pPr>
            <a:endParaRPr sz="2400"/>
          </a:p>
          <a:p>
            <a:pPr marL="317500" indent="-317500">
              <a:lnSpc>
                <a:spcPct val="100000"/>
              </a:lnSpc>
              <a:buSzPct val="123000"/>
              <a:buChar char="•"/>
            </a:pPr>
            <a:r>
              <a:t>Classroom Learning from Top faculties from the commerce stream .</a:t>
            </a:r>
          </a:p>
          <a:p>
            <a:pPr marL="317500" indent="-317500">
              <a:lnSpc>
                <a:spcPct val="100000"/>
              </a:lnSpc>
              <a:buSzPct val="123000"/>
              <a:buChar char="•"/>
            </a:pPr>
            <a:r>
              <a:t>Technology-based Hybrid ( Live + offline ) lectures  classes + Backup of recorded lectures for future reference .</a:t>
            </a:r>
          </a:p>
          <a:p>
            <a:pPr marL="317500" indent="-317500">
              <a:lnSpc>
                <a:spcPct val="100000"/>
              </a:lnSpc>
              <a:buSzPct val="123000"/>
              <a:buChar char="•"/>
            </a:pPr>
            <a:r>
              <a:t>QR based class room notes </a:t>
            </a:r>
          </a:p>
          <a:p>
            <a:pPr marL="317500" indent="-317500">
              <a:lnSpc>
                <a:spcPct val="100000"/>
              </a:lnSpc>
              <a:buSzPct val="123000"/>
              <a:buChar char="•"/>
            </a:pPr>
            <a:r>
              <a:t>Doubt Counters class that address students’ doubts .</a:t>
            </a:r>
          </a:p>
          <a:p>
            <a:pPr marL="317500" indent="-317500">
              <a:lnSpc>
                <a:spcPct val="100000"/>
              </a:lnSpc>
              <a:buSzPct val="123000"/>
              <a:buChar char="•"/>
            </a:pPr>
            <a:r>
              <a:t>Weekly performance evaluation tests to keep track of your learnings .</a:t>
            </a:r>
          </a:p>
          <a:p>
            <a:pPr marL="317500" indent="-317500">
              <a:lnSpc>
                <a:spcPct val="100000"/>
              </a:lnSpc>
              <a:buSzPct val="123000"/>
              <a:buChar char="•"/>
            </a:pPr>
            <a:r>
              <a:t>Daily Practice Papers for Practical / Numerical subjects to improve student’s problem-solving skills .</a:t>
            </a:r>
          </a:p>
          <a:p>
            <a:pPr marL="317500" indent="-317500">
              <a:lnSpc>
                <a:spcPct val="100000"/>
              </a:lnSpc>
              <a:buSzPct val="123000"/>
              <a:buChar char="•"/>
            </a:pPr>
            <a:r>
              <a:t>Timely completion of the courses so that you have plenty of time for multiple revisions .</a:t>
            </a:r>
          </a:p>
        </p:txBody>
      </p:sp>
      <p:grpSp>
        <p:nvGrpSpPr>
          <p:cNvPr id="189" name="pasted-movie.png"/>
          <p:cNvGrpSpPr/>
          <p:nvPr/>
        </p:nvGrpSpPr>
        <p:grpSpPr>
          <a:xfrm>
            <a:off x="-6227" y="-41543"/>
            <a:ext cx="3356335" cy="3494093"/>
            <a:chOff x="0" y="0"/>
            <a:chExt cx="3356333" cy="3494092"/>
          </a:xfrm>
        </p:grpSpPr>
        <p:pic>
          <p:nvPicPr>
            <p:cNvPr id="188" name="pasted-movie.png" descr="pasted-movie.png"/>
            <p:cNvPicPr>
              <a:picLocks noChangeAspect="1"/>
            </p:cNvPicPr>
            <p:nvPr/>
          </p:nvPicPr>
          <p:blipFill>
            <a:blip r:embed="rId3">
              <a:extLst/>
            </a:blip>
            <a:srcRect l="13369" t="0" r="0" b="0"/>
            <a:stretch>
              <a:fillRect/>
            </a:stretch>
          </p:blipFill>
          <p:spPr>
            <a:xfrm>
              <a:off x="127000" y="88900"/>
              <a:ext cx="3102335" cy="3163893"/>
            </a:xfrm>
            <a:prstGeom prst="rect">
              <a:avLst/>
            </a:prstGeom>
            <a:ln>
              <a:noFill/>
            </a:ln>
            <a:effectLst/>
          </p:spPr>
        </p:pic>
        <p:pic>
          <p:nvPicPr>
            <p:cNvPr id="187" name="pasted-movie.png" descr="pasted-movie.png"/>
            <p:cNvPicPr>
              <a:picLocks noChangeAspect="0"/>
            </p:cNvPicPr>
            <p:nvPr/>
          </p:nvPicPr>
          <p:blipFill>
            <a:blip r:embed="rId4">
              <a:extLst/>
            </a:blip>
            <a:stretch>
              <a:fillRect/>
            </a:stretch>
          </p:blipFill>
          <p:spPr>
            <a:xfrm>
              <a:off x="0" y="-1"/>
              <a:ext cx="3356334" cy="3494094"/>
            </a:xfrm>
            <a:prstGeom prst="rect">
              <a:avLst/>
            </a:prstGeom>
            <a:effectLst/>
          </p:spPr>
        </p:pic>
      </p:grpSp>
      <p:sp>
        <p:nvSpPr>
          <p:cNvPr id="190" name="Course Key Features at LAKSHAYA COMMERCE"/>
          <p:cNvSpPr txBox="1"/>
          <p:nvPr/>
        </p:nvSpPr>
        <p:spPr>
          <a:xfrm>
            <a:off x="3753703" y="1457748"/>
            <a:ext cx="15379447" cy="89524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sz="5200"/>
            </a:lvl1pPr>
          </a:lstStyle>
          <a:p>
            <a:pPr/>
            <a:r>
              <a:t>Course Key Features at LAKSHAYA COMMERCE</a:t>
            </a:r>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309" name="ENGLISH CLASS – XII"/>
          <p:cNvSpPr txBox="1"/>
          <p:nvPr/>
        </p:nvSpPr>
        <p:spPr>
          <a:xfrm>
            <a:off x="10363412" y="865205"/>
            <a:ext cx="3395346" cy="4733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a:r>
              <a:t>ENGLISH CLASS – XII</a:t>
            </a:r>
          </a:p>
        </p:txBody>
      </p:sp>
      <p:sp>
        <p:nvSpPr>
          <p:cNvPr id="310" name="Section A                                                                                                                                                                                                                                      Reading Compreh"/>
          <p:cNvSpPr txBox="1"/>
          <p:nvPr/>
        </p:nvSpPr>
        <p:spPr>
          <a:xfrm>
            <a:off x="1002049" y="2535804"/>
            <a:ext cx="22379902" cy="802827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b="1"/>
            </a:pPr>
            <a:r>
              <a:t>Section A                                                                                                                                                                                                                                      </a:t>
            </a:r>
            <a:r>
              <a:rPr b="0"/>
              <a:t>Reading Comprehension through Unseen Passage</a:t>
            </a:r>
          </a:p>
          <a:p>
            <a:pPr>
              <a:defRPr b="1"/>
            </a:pPr>
            <a:r>
              <a:t>Section B                                                                                                                                                                                                                                </a:t>
            </a:r>
            <a:r>
              <a:rPr b="0"/>
              <a:t>Creative Writing Skills ,Notice, up to 50 words ,Formal/Informal Invitation and Reply .</a:t>
            </a:r>
          </a:p>
          <a:p>
            <a:pPr/>
            <a:r>
              <a:t>Letters based on verbal/visual input, to be answered in approximately 120-150 words , Letter types include application for a job with bio data or resume. Letters to the editor (giving suggestions or opinion on issues of public interest).</a:t>
            </a:r>
          </a:p>
          <a:p>
            <a:pPr/>
            <a:r>
              <a:t>Article/ Report Writing, descriptive and analytical in nature, based on verbal inputs, to be answered in 120-150 words .</a:t>
            </a:r>
          </a:p>
          <a:p>
            <a:pPr>
              <a:defRPr b="1"/>
            </a:pPr>
            <a:r>
              <a:t>Section C                                                                                                                                                                                                                                     </a:t>
            </a:r>
            <a:r>
              <a:rPr b="0"/>
              <a:t>Literature Text Book and Supplementary Reading Text</a:t>
            </a:r>
          </a:p>
          <a:p>
            <a:pPr/>
            <a:r>
              <a:t>One Poetry extract out of two, from the book Flamingo, One Prose extract out of two, from the book Vistas,One prose extract out of two from the book Flamingo , Short answer type questions (from Prose and Poetry from the book Flamingo</a:t>
            </a:r>
          </a:p>
          <a:p>
            <a:pPr/>
            <a:r>
              <a:t>Short answer type questions, from Prose (Vistas) ,One Long answer type question, from Prose/Poetry (Flamingo) , One Long answer type question, based on the chapters from the book Vistas .</a:t>
            </a:r>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312" name="Prescribed Books…"/>
          <p:cNvSpPr txBox="1"/>
          <p:nvPr/>
        </p:nvSpPr>
        <p:spPr>
          <a:xfrm>
            <a:off x="778612" y="576025"/>
            <a:ext cx="22395662" cy="1147338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ctr"/>
            <a:r>
              <a:rPr b="1"/>
              <a:t>Prescribed Books </a:t>
            </a:r>
            <a:r>
              <a:t> </a:t>
            </a:r>
          </a:p>
          <a:p>
            <a:pPr algn="just"/>
            <a:r>
              <a:t> </a:t>
            </a:r>
            <a:r>
              <a:rPr b="1"/>
              <a:t>Flamingo:</a:t>
            </a:r>
            <a:r>
              <a:t> English Reader published by National Council of Education Research and Training, New Delhi                                                                                                               </a:t>
            </a:r>
          </a:p>
          <a:p>
            <a:pPr algn="just"/>
            <a:r>
              <a:rPr b="1"/>
              <a:t>(Prose) </a:t>
            </a:r>
            <a:r>
              <a:t>                                                                                                                           </a:t>
            </a:r>
          </a:p>
          <a:p>
            <a:pPr/>
            <a:r>
              <a:t>The Last Lesson Lost Spring Deep Water                                                                                                                                                                                             The Rattrap                                                                                                                                                                                                                                         Indigo                                                                                                                                                                                                                                                          Poets and Pancakes                                                                                                                                                                                                                                          The Interview                                                                                                                                                                                                                                       Going Places  </a:t>
            </a:r>
          </a:p>
          <a:p>
            <a:pPr algn="just"/>
            <a:r>
              <a:rPr b="1"/>
              <a:t>(Poetry) </a:t>
            </a:r>
            <a:r>
              <a:t>                                                                                                                                </a:t>
            </a:r>
          </a:p>
          <a:p>
            <a:pPr/>
            <a:r>
              <a:t>My Mother at Sixty-Six                                                                                                                                                                                                                 Keeping Quiet                                                                                                                                                                                                                                           A Thing of Beauty                                                                                                                                                                                                                                      A Roadside Stand                                                                                                                                                                                                                                 Aunt Jennifer’s Tigers </a:t>
            </a:r>
          </a:p>
          <a:p>
            <a:pPr/>
            <a:r>
              <a:t>2. </a:t>
            </a:r>
            <a:r>
              <a:rPr b="1"/>
              <a:t>Vistas</a:t>
            </a:r>
            <a:r>
              <a:t>: Supplementary Reader published by National Council of Education Research and Training, New Delhi                                                                                                          The Third Level                                                                                                                                                                                                                                                The Tiger King                                                                                                                                                                                                                                  Journey to the End of the Earth                                                                                                                                                                                                                The Enemy                                                                                                                                                                                                                                                On the Face of It Memories of Childhood                                                                                                                                                                                               The Cutting of My Long Hair                                                                                                                                                                                                                                   We Too are Human Being</a:t>
            </a:r>
          </a:p>
        </p:txBody>
      </p:sp>
    </p:spTree>
  </p:cSld>
  <p:clrMapOvr>
    <a:masterClrMapping/>
  </p:clrMapOvr>
  <p:transition xmlns:p14="http://schemas.microsoft.com/office/powerpoint/2010/main" spd="med" advClick="1"/>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314" name="CA foundation"/>
          <p:cNvSpPr txBox="1"/>
          <p:nvPr>
            <p:ph type="ctrTitle"/>
          </p:nvPr>
        </p:nvSpPr>
        <p:spPr>
          <a:xfrm>
            <a:off x="1035853" y="667399"/>
            <a:ext cx="22312294" cy="2503641"/>
          </a:xfrm>
          <a:prstGeom prst="rect">
            <a:avLst/>
          </a:prstGeom>
        </p:spPr>
        <p:txBody>
          <a:bodyPr/>
          <a:lstStyle/>
          <a:p>
            <a:pPr/>
            <a:r>
              <a:t>CA foundation</a:t>
            </a:r>
          </a:p>
        </p:txBody>
      </p:sp>
      <p:sp>
        <p:nvSpPr>
          <p:cNvPr id="315" name="Syllabus :…"/>
          <p:cNvSpPr txBox="1"/>
          <p:nvPr>
            <p:ph type="subTitle" sz="half" idx="1"/>
          </p:nvPr>
        </p:nvSpPr>
        <p:spPr>
          <a:xfrm>
            <a:off x="1206500" y="4421302"/>
            <a:ext cx="21971000" cy="4873395"/>
          </a:xfrm>
          <a:prstGeom prst="rect">
            <a:avLst/>
          </a:prstGeom>
        </p:spPr>
        <p:txBody>
          <a:bodyPr/>
          <a:lstStyle/>
          <a:p>
            <a:pPr>
              <a:defRPr>
                <a:solidFill>
                  <a:schemeClr val="accent5">
                    <a:hueOff val="-82419"/>
                    <a:satOff val="-9513"/>
                    <a:lumOff val="-16343"/>
                  </a:schemeClr>
                </a:solidFill>
              </a:defRPr>
            </a:pPr>
            <a:r>
              <a:t>Syllabus :</a:t>
            </a:r>
          </a:p>
          <a:p>
            <a:pPr marL="1018645" indent="-1018645">
              <a:buSzPct val="100000"/>
              <a:buAutoNum type="arabicPeriod" startAt="1"/>
            </a:pPr>
            <a:r>
              <a:t>Accounting</a:t>
            </a:r>
          </a:p>
          <a:p>
            <a:pPr marL="1018645" indent="-1018645">
              <a:buSzPct val="100000"/>
              <a:buAutoNum type="arabicPeriod" startAt="1"/>
            </a:pPr>
            <a:r>
              <a:t>Business Law</a:t>
            </a:r>
          </a:p>
          <a:p>
            <a:pPr marL="1018645" indent="-1018645">
              <a:buSzPct val="100000"/>
              <a:buAutoNum type="arabicPeriod" startAt="1"/>
            </a:pPr>
            <a:r>
              <a:t>Quantative Aptitude</a:t>
            </a:r>
          </a:p>
          <a:p>
            <a:pPr marL="1018645" indent="-1018645">
              <a:buSzPct val="100000"/>
              <a:buAutoNum type="arabicPeriod" startAt="1"/>
            </a:pPr>
            <a:r>
              <a:t>Business Economics</a:t>
            </a:r>
          </a:p>
        </p:txBody>
      </p:sp>
    </p:spTree>
  </p:cSld>
  <p:clrMapOvr>
    <a:masterClrMapping/>
  </p:clrMapOvr>
  <p:transition xmlns:p14="http://schemas.microsoft.com/office/powerpoint/2010/main" spd="med" advClick="1"/>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317" name="Accounting…"/>
          <p:cNvSpPr txBox="1"/>
          <p:nvPr>
            <p:ph type="body" idx="21"/>
          </p:nvPr>
        </p:nvSpPr>
        <p:spPr>
          <a:xfrm>
            <a:off x="661473" y="1437504"/>
            <a:ext cx="21971001" cy="934780"/>
          </a:xfrm>
          <a:prstGeom prst="rect">
            <a:avLst/>
          </a:prstGeom>
          <a:extLst>
            <a:ext uri="{C572A759-6A51-4108-AA02-DFA0A04FC94B}">
              <ma14:wrappingTextBoxFlag xmlns:ma14="http://schemas.microsoft.com/office/mac/drawingml/2011/main" val="1"/>
            </a:ext>
          </a:extLst>
        </p:spPr>
        <p:txBody>
          <a:bodyPr/>
          <a:lstStyle/>
          <a:p>
            <a:pPr defTabSz="330200">
              <a:defRPr sz="4360"/>
            </a:pPr>
            <a:r>
              <a:t>Accounting</a:t>
            </a:r>
          </a:p>
          <a:p>
            <a:pPr defTabSz="330200">
              <a:defRPr sz="2200"/>
            </a:pPr>
          </a:p>
          <a:p>
            <a:pPr marL="407458" indent="-407458" defTabSz="330200">
              <a:buSzPct val="100000"/>
              <a:buAutoNum type="arabicPeriod" startAt="1"/>
              <a:defRPr sz="2200"/>
            </a:pPr>
            <a:r>
              <a:t>22</a:t>
            </a:r>
          </a:p>
        </p:txBody>
      </p:sp>
      <p:sp>
        <p:nvSpPr>
          <p:cNvPr id="318" name="Theoretical framework…"/>
          <p:cNvSpPr txBox="1"/>
          <p:nvPr/>
        </p:nvSpPr>
        <p:spPr>
          <a:xfrm>
            <a:off x="1150997" y="4297240"/>
            <a:ext cx="22082007" cy="679393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marL="1567542" indent="-1567542" defTabSz="825500">
              <a:lnSpc>
                <a:spcPct val="100000"/>
              </a:lnSpc>
              <a:spcBef>
                <a:spcPts val="0"/>
              </a:spcBef>
              <a:buSzPct val="40000"/>
              <a:buBlip>
                <a:blip r:embed="rId3"/>
              </a:buBlip>
              <a:defRPr b="1" sz="3600"/>
            </a:pPr>
            <a:r>
              <a:t>Theoretical framework</a:t>
            </a:r>
          </a:p>
          <a:p>
            <a:pPr marL="1567542" indent="-1567542" defTabSz="825500">
              <a:lnSpc>
                <a:spcPct val="100000"/>
              </a:lnSpc>
              <a:spcBef>
                <a:spcPts val="0"/>
              </a:spcBef>
              <a:buSzPct val="40000"/>
              <a:buBlip>
                <a:blip r:embed="rId3"/>
              </a:buBlip>
              <a:defRPr b="1" sz="3600"/>
            </a:pPr>
            <a:r>
              <a:t>Accounting process</a:t>
            </a:r>
          </a:p>
          <a:p>
            <a:pPr marL="1567542" indent="-1567542" defTabSz="825500">
              <a:lnSpc>
                <a:spcPct val="100000"/>
              </a:lnSpc>
              <a:spcBef>
                <a:spcPts val="0"/>
              </a:spcBef>
              <a:buSzPct val="40000"/>
              <a:buBlip>
                <a:blip r:embed="rId3"/>
              </a:buBlip>
              <a:defRPr b="1" sz="3600"/>
            </a:pPr>
            <a:r>
              <a:t>Bank reconciliation statement</a:t>
            </a:r>
          </a:p>
          <a:p>
            <a:pPr marL="1567542" indent="-1567542" defTabSz="825500">
              <a:lnSpc>
                <a:spcPct val="100000"/>
              </a:lnSpc>
              <a:spcBef>
                <a:spcPts val="0"/>
              </a:spcBef>
              <a:buSzPct val="40000"/>
              <a:buBlip>
                <a:blip r:embed="rId3"/>
              </a:buBlip>
              <a:defRPr b="1" sz="3600"/>
            </a:pPr>
            <a:r>
              <a:t>Inventories</a:t>
            </a:r>
          </a:p>
          <a:p>
            <a:pPr marL="1567542" indent="-1567542" defTabSz="825500">
              <a:lnSpc>
                <a:spcPct val="100000"/>
              </a:lnSpc>
              <a:spcBef>
                <a:spcPts val="0"/>
              </a:spcBef>
              <a:buSzPct val="40000"/>
              <a:buBlip>
                <a:blip r:embed="rId3"/>
              </a:buBlip>
              <a:defRPr b="1" sz="3600"/>
            </a:pPr>
            <a:r>
              <a:t>Concept and accounting of depreciation</a:t>
            </a:r>
          </a:p>
          <a:p>
            <a:pPr marL="1567542" indent="-1567542" defTabSz="825500">
              <a:lnSpc>
                <a:spcPct val="100000"/>
              </a:lnSpc>
              <a:spcBef>
                <a:spcPts val="0"/>
              </a:spcBef>
              <a:buSzPct val="40000"/>
              <a:buBlip>
                <a:blip r:embed="rId3"/>
              </a:buBlip>
              <a:defRPr b="1" sz="3600"/>
            </a:pPr>
            <a:r>
              <a:t>Bills of exchange and promissory notes</a:t>
            </a:r>
          </a:p>
          <a:p>
            <a:pPr marL="1567542" indent="-1567542" defTabSz="825500">
              <a:lnSpc>
                <a:spcPct val="100000"/>
              </a:lnSpc>
              <a:spcBef>
                <a:spcPts val="0"/>
              </a:spcBef>
              <a:buSzPct val="40000"/>
              <a:buBlip>
                <a:blip r:embed="rId3"/>
              </a:buBlip>
              <a:defRPr b="1" sz="3600"/>
            </a:pPr>
            <a:r>
              <a:t>Accounting for special transactions</a:t>
            </a:r>
          </a:p>
          <a:p>
            <a:pPr marL="1567542" indent="-1567542" defTabSz="825500">
              <a:lnSpc>
                <a:spcPct val="100000"/>
              </a:lnSpc>
              <a:spcBef>
                <a:spcPts val="0"/>
              </a:spcBef>
              <a:buSzPct val="40000"/>
              <a:buBlip>
                <a:blip r:embed="rId3"/>
              </a:buBlip>
              <a:defRPr b="1" sz="3600"/>
            </a:pPr>
            <a:r>
              <a:t>Final accounts of sole proprietors</a:t>
            </a:r>
          </a:p>
          <a:p>
            <a:pPr marL="1567542" indent="-1567542" defTabSz="825500">
              <a:lnSpc>
                <a:spcPct val="100000"/>
              </a:lnSpc>
              <a:spcBef>
                <a:spcPts val="0"/>
              </a:spcBef>
              <a:buSzPct val="40000"/>
              <a:buBlip>
                <a:blip r:embed="rId3"/>
              </a:buBlip>
              <a:defRPr b="1" sz="3600"/>
            </a:pPr>
            <a:r>
              <a:t>Partnership and LLP accounts</a:t>
            </a:r>
          </a:p>
          <a:p>
            <a:pPr marL="1567542" indent="-1567542" defTabSz="825500">
              <a:lnSpc>
                <a:spcPct val="100000"/>
              </a:lnSpc>
              <a:spcBef>
                <a:spcPts val="0"/>
              </a:spcBef>
              <a:buSzPct val="40000"/>
              <a:buBlip>
                <a:blip r:embed="rId3"/>
              </a:buBlip>
              <a:defRPr b="1" sz="3600"/>
            </a:pPr>
            <a:r>
              <a:t>Financial statement of not for profit organisation</a:t>
            </a:r>
          </a:p>
          <a:p>
            <a:pPr marL="1567542" indent="-1567542" defTabSz="825500">
              <a:lnSpc>
                <a:spcPct val="100000"/>
              </a:lnSpc>
              <a:spcBef>
                <a:spcPts val="0"/>
              </a:spcBef>
              <a:buSzPct val="40000"/>
              <a:buBlip>
                <a:blip r:embed="rId3"/>
              </a:buBlip>
              <a:defRPr b="1" sz="3600"/>
            </a:pPr>
            <a:r>
              <a:t>Introduction to company account.</a:t>
            </a:r>
          </a:p>
        </p:txBody>
      </p:sp>
    </p:spTree>
  </p:cSld>
  <p:clrMapOvr>
    <a:masterClrMapping/>
  </p:clrMapOvr>
  <p:transition xmlns:p14="http://schemas.microsoft.com/office/powerpoint/2010/main" spd="med" advClick="1"/>
</p:sld>
</file>

<file path=ppt/slides/slide4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320" name="Business law"/>
          <p:cNvSpPr txBox="1"/>
          <p:nvPr/>
        </p:nvSpPr>
        <p:spPr>
          <a:xfrm>
            <a:off x="9964770" y="956976"/>
            <a:ext cx="2189163" cy="47498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rPr b="1"/>
              <a:t>Business law</a:t>
            </a:r>
            <a:r>
              <a:t> </a:t>
            </a:r>
          </a:p>
        </p:txBody>
      </p:sp>
      <p:sp>
        <p:nvSpPr>
          <p:cNvPr id="321" name="Indian regulatory framework…"/>
          <p:cNvSpPr txBox="1"/>
          <p:nvPr/>
        </p:nvSpPr>
        <p:spPr>
          <a:xfrm>
            <a:off x="1741982" y="2792560"/>
            <a:ext cx="16161185" cy="567633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spAutoFit/>
          </a:bodyPr>
          <a:lstStyle/>
          <a:p>
            <a:pPr marL="457200" indent="-457200" defTabSz="825500">
              <a:lnSpc>
                <a:spcPct val="100000"/>
              </a:lnSpc>
              <a:spcBef>
                <a:spcPts val="0"/>
              </a:spcBef>
              <a:buSzPct val="40000"/>
              <a:buBlip>
                <a:blip r:embed="rId3"/>
              </a:buBlip>
              <a:defRPr b="1" sz="3600"/>
            </a:pPr>
            <a:r>
              <a:t>Indian regulatory framework</a:t>
            </a:r>
          </a:p>
          <a:p>
            <a:pPr marL="457200" indent="-457200" defTabSz="825500">
              <a:lnSpc>
                <a:spcPct val="100000"/>
              </a:lnSpc>
              <a:spcBef>
                <a:spcPts val="0"/>
              </a:spcBef>
              <a:buSzPct val="40000"/>
              <a:buBlip>
                <a:blip r:embed="rId3"/>
              </a:buBlip>
              <a:defRPr b="1" sz="3600"/>
            </a:pPr>
            <a:r>
              <a:t>The Indian contract act 1872</a:t>
            </a:r>
          </a:p>
          <a:p>
            <a:pPr marL="457200" indent="-457200" defTabSz="825500">
              <a:lnSpc>
                <a:spcPct val="100000"/>
              </a:lnSpc>
              <a:spcBef>
                <a:spcPts val="0"/>
              </a:spcBef>
              <a:buSzPct val="40000"/>
              <a:buBlip>
                <a:blip r:embed="rId3"/>
              </a:buBlip>
              <a:defRPr b="1" sz="3600"/>
            </a:pPr>
            <a:r>
              <a:t>The sale of goods act 1930</a:t>
            </a:r>
          </a:p>
          <a:p>
            <a:pPr marL="457200" indent="-457200" defTabSz="825500">
              <a:lnSpc>
                <a:spcPct val="100000"/>
              </a:lnSpc>
              <a:spcBef>
                <a:spcPts val="0"/>
              </a:spcBef>
              <a:buSzPct val="40000"/>
              <a:buBlip>
                <a:blip r:embed="rId3"/>
              </a:buBlip>
              <a:defRPr b="1" sz="3600"/>
            </a:pPr>
            <a:r>
              <a:t>The Indian partnership act 1932</a:t>
            </a:r>
          </a:p>
          <a:p>
            <a:pPr marL="457200" indent="-457200" defTabSz="825500">
              <a:lnSpc>
                <a:spcPct val="100000"/>
              </a:lnSpc>
              <a:spcBef>
                <a:spcPts val="0"/>
              </a:spcBef>
              <a:buSzPct val="40000"/>
              <a:buBlip>
                <a:blip r:embed="rId3"/>
              </a:buBlip>
              <a:defRPr b="1" sz="3600"/>
            </a:pPr>
            <a:r>
              <a:t>The limited liability partnership act 2008</a:t>
            </a:r>
          </a:p>
          <a:p>
            <a:pPr marL="457200" indent="-457200" defTabSz="825500">
              <a:lnSpc>
                <a:spcPct val="100000"/>
              </a:lnSpc>
              <a:spcBef>
                <a:spcPts val="0"/>
              </a:spcBef>
              <a:buSzPct val="40000"/>
              <a:buBlip>
                <a:blip r:embed="rId3"/>
              </a:buBlip>
              <a:defRPr b="1" sz="3600"/>
            </a:pPr>
            <a:r>
              <a:t>The companies act 2013</a:t>
            </a:r>
          </a:p>
          <a:p>
            <a:pPr marL="457200" indent="-457200" defTabSz="825500">
              <a:lnSpc>
                <a:spcPct val="100000"/>
              </a:lnSpc>
              <a:spcBef>
                <a:spcPts val="0"/>
              </a:spcBef>
              <a:buSzPct val="40000"/>
              <a:buBlip>
                <a:blip r:embed="rId3"/>
              </a:buBlip>
              <a:defRPr b="1" sz="3600"/>
            </a:pPr>
            <a:r>
              <a:t>The negotiable instruments act 1881</a:t>
            </a:r>
          </a:p>
          <a:p>
            <a:pPr marL="457200" indent="-457200" defTabSz="825500">
              <a:lnSpc>
                <a:spcPct val="100000"/>
              </a:lnSpc>
              <a:spcBef>
                <a:spcPts val="0"/>
              </a:spcBef>
              <a:buSzPct val="40000"/>
              <a:buBlip>
                <a:blip r:embed="rId3"/>
              </a:buBlip>
              <a:defRPr b="1" sz="3600"/>
            </a:pPr>
          </a:p>
          <a:p>
            <a:pPr marL="457200" indent="-457200" defTabSz="825500">
              <a:lnSpc>
                <a:spcPct val="100000"/>
              </a:lnSpc>
              <a:spcBef>
                <a:spcPts val="0"/>
              </a:spcBef>
              <a:buSzPct val="40000"/>
              <a:buBlip>
                <a:blip r:embed="rId3"/>
              </a:buBlip>
              <a:defRPr b="1" sz="3600"/>
            </a:pPr>
          </a:p>
        </p:txBody>
      </p:sp>
    </p:spTree>
  </p:cSld>
  <p:clrMapOvr>
    <a:masterClrMapping/>
  </p:clrMapOvr>
  <p:transition xmlns:p14="http://schemas.microsoft.com/office/powerpoint/2010/main" spd="med" advClick="1"/>
</p:sld>
</file>

<file path=ppt/slides/slide4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323" name="Quantitative Aptitude"/>
          <p:cNvSpPr txBox="1"/>
          <p:nvPr/>
        </p:nvSpPr>
        <p:spPr>
          <a:xfrm>
            <a:off x="9294723" y="1194579"/>
            <a:ext cx="3108008" cy="47371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Quantitative Aptitude</a:t>
            </a:r>
          </a:p>
        </p:txBody>
      </p:sp>
      <p:sp>
        <p:nvSpPr>
          <p:cNvPr id="324" name="Business mathematics…"/>
          <p:cNvSpPr txBox="1"/>
          <p:nvPr/>
        </p:nvSpPr>
        <p:spPr>
          <a:xfrm>
            <a:off x="1386530" y="2023095"/>
            <a:ext cx="20751006" cy="80110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825500">
              <a:lnSpc>
                <a:spcPct val="100000"/>
              </a:lnSpc>
              <a:spcBef>
                <a:spcPts val="0"/>
              </a:spcBef>
              <a:defRPr b="1" sz="3600"/>
            </a:pPr>
            <a:r>
              <a:t>Business mathematics</a:t>
            </a:r>
          </a:p>
          <a:p>
            <a:pPr marL="423333" indent="-423333">
              <a:buSzPct val="123000"/>
              <a:buChar char="•"/>
            </a:pPr>
            <a:r>
              <a:t>Ratio and proportion, Indices and logarithm</a:t>
            </a:r>
          </a:p>
          <a:p>
            <a:pPr marL="423333" indent="-423333">
              <a:buSzPct val="123000"/>
              <a:buChar char="•"/>
            </a:pPr>
            <a:r>
              <a:t>Equations</a:t>
            </a:r>
          </a:p>
          <a:p>
            <a:pPr marL="423333" indent="-423333">
              <a:buSzPct val="123000"/>
              <a:buChar char="•"/>
            </a:pPr>
            <a:r>
              <a:t>Linear inequalities</a:t>
            </a:r>
          </a:p>
          <a:p>
            <a:pPr marL="423333" indent="-423333">
              <a:buSzPct val="123000"/>
              <a:buChar char="•"/>
            </a:pPr>
            <a:r>
              <a:t>Mathematics of Finance</a:t>
            </a:r>
          </a:p>
          <a:p>
            <a:pPr marL="423333" indent="-423333">
              <a:buSzPct val="123000"/>
              <a:buChar char="•"/>
            </a:pPr>
            <a:r>
              <a:t>Basic concept of promotion and combination</a:t>
            </a:r>
          </a:p>
          <a:p>
            <a:pPr marL="423333" indent="-423333">
              <a:buSzPct val="123000"/>
              <a:buChar char="•"/>
            </a:pPr>
            <a:r>
              <a:t>Sequence and series - Arithmetic and Geometric progression</a:t>
            </a:r>
          </a:p>
          <a:p>
            <a:pPr marL="423333" indent="-423333">
              <a:buSzPct val="123000"/>
              <a:buChar char="•"/>
            </a:pPr>
            <a:r>
              <a:t>Sets , relations , and functions , Basic of limit and continuity function .</a:t>
            </a:r>
          </a:p>
          <a:p>
            <a:pPr marL="423333" indent="-423333">
              <a:buSzPct val="123000"/>
              <a:buChar char="•"/>
            </a:pPr>
            <a:r>
              <a:t>Basic application of differential and integral calculus in business and economics</a:t>
            </a:r>
          </a:p>
        </p:txBody>
      </p:sp>
    </p:spTree>
  </p:cSld>
  <p:clrMapOvr>
    <a:masterClrMapping/>
  </p:clrMapOvr>
  <p:transition xmlns:p14="http://schemas.microsoft.com/office/powerpoint/2010/main" spd="med" advClick="1"/>
</p:sld>
</file>

<file path=ppt/slides/slide4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326" name="Logical reasoning"/>
          <p:cNvSpPr txBox="1"/>
          <p:nvPr/>
        </p:nvSpPr>
        <p:spPr>
          <a:xfrm>
            <a:off x="10335539" y="910377"/>
            <a:ext cx="2806384" cy="4733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a:r>
              <a:t>Logical reasoning</a:t>
            </a:r>
          </a:p>
        </p:txBody>
      </p:sp>
      <p:sp>
        <p:nvSpPr>
          <p:cNvPr id="327" name="Number series, coding and decoding, and the odd man out…"/>
          <p:cNvSpPr txBox="1"/>
          <p:nvPr/>
        </p:nvSpPr>
        <p:spPr>
          <a:xfrm>
            <a:off x="1336630" y="1883266"/>
            <a:ext cx="19788245" cy="321957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317500" indent="-317500">
              <a:buSzPct val="123000"/>
              <a:buChar char="•"/>
            </a:pPr>
            <a:r>
              <a:t>Number series, coding and decoding, and the odd man out</a:t>
            </a:r>
          </a:p>
          <a:p>
            <a:pPr marL="317500" indent="-317500">
              <a:buSzPct val="123000"/>
              <a:buChar char="•"/>
            </a:pPr>
            <a:r>
              <a:t>Direction test</a:t>
            </a:r>
          </a:p>
          <a:p>
            <a:pPr marL="317500" indent="-317500">
              <a:buSzPct val="123000"/>
              <a:buChar char="•"/>
            </a:pPr>
            <a:r>
              <a:t>Sitting arrangement</a:t>
            </a:r>
          </a:p>
          <a:p>
            <a:pPr marL="317500" indent="-317500">
              <a:buSzPct val="123000"/>
              <a:buChar char="•"/>
            </a:pPr>
            <a:r>
              <a:t>Blood Relations</a:t>
            </a:r>
          </a:p>
        </p:txBody>
      </p:sp>
      <p:sp>
        <p:nvSpPr>
          <p:cNvPr id="328" name="Statistics"/>
          <p:cNvSpPr txBox="1"/>
          <p:nvPr/>
        </p:nvSpPr>
        <p:spPr>
          <a:xfrm>
            <a:off x="11334063" y="5815613"/>
            <a:ext cx="1524954" cy="4733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a:r>
              <a:t>Statistics</a:t>
            </a:r>
          </a:p>
        </p:txBody>
      </p:sp>
      <p:sp>
        <p:nvSpPr>
          <p:cNvPr id="329" name="Statical representation of data and samling…"/>
          <p:cNvSpPr txBox="1"/>
          <p:nvPr/>
        </p:nvSpPr>
        <p:spPr>
          <a:xfrm>
            <a:off x="1336630" y="6915872"/>
            <a:ext cx="17442726" cy="505015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317500" indent="-317500">
              <a:buSzPct val="123000"/>
              <a:buChar char="•"/>
            </a:pPr>
            <a:r>
              <a:t>Statical representation of data and samling</a:t>
            </a:r>
          </a:p>
          <a:p>
            <a:pPr marL="317500" indent="-317500">
              <a:buSzPct val="123000"/>
              <a:buChar char="•"/>
            </a:pPr>
            <a:r>
              <a:t>Measures of central tendency and dispersion</a:t>
            </a:r>
          </a:p>
          <a:p>
            <a:pPr marL="317500" indent="-317500">
              <a:buSzPct val="123000"/>
              <a:buChar char="•"/>
            </a:pPr>
            <a:r>
              <a:t>Probability</a:t>
            </a:r>
          </a:p>
          <a:p>
            <a:pPr marL="317500" indent="-317500">
              <a:buSzPct val="123000"/>
              <a:buChar char="•"/>
            </a:pPr>
            <a:r>
              <a:t>Theoretical Distributions</a:t>
            </a:r>
          </a:p>
          <a:p>
            <a:pPr marL="317500" indent="-317500">
              <a:buSzPct val="123000"/>
              <a:buChar char="•"/>
            </a:pPr>
            <a:r>
              <a:t>Correlation and regression</a:t>
            </a:r>
          </a:p>
          <a:p>
            <a:pPr marL="317500" indent="-317500">
              <a:buSzPct val="123000"/>
              <a:buChar char="•"/>
            </a:pPr>
            <a:r>
              <a:t>Index numbers</a:t>
            </a:r>
          </a:p>
        </p:txBody>
      </p:sp>
    </p:spTree>
  </p:cSld>
  <p:clrMapOvr>
    <a:masterClrMapping/>
  </p:clrMapOvr>
  <p:transition xmlns:p14="http://schemas.microsoft.com/office/powerpoint/2010/main" spd="med" advClick="1"/>
</p:sld>
</file>

<file path=ppt/slides/slide4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331" name="Business Economics"/>
          <p:cNvSpPr txBox="1"/>
          <p:nvPr/>
        </p:nvSpPr>
        <p:spPr>
          <a:xfrm>
            <a:off x="10026243" y="673409"/>
            <a:ext cx="3264854" cy="4733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a:r>
              <a:t>Business Economics</a:t>
            </a:r>
          </a:p>
        </p:txBody>
      </p:sp>
      <p:sp>
        <p:nvSpPr>
          <p:cNvPr id="332" name="Nature and scope of business economics…"/>
          <p:cNvSpPr txBox="1"/>
          <p:nvPr/>
        </p:nvSpPr>
        <p:spPr>
          <a:xfrm>
            <a:off x="910088" y="2794111"/>
            <a:ext cx="21425267" cy="779602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317500" indent="-317500">
              <a:buSzPct val="123000"/>
              <a:buChar char="•"/>
            </a:pPr>
            <a:r>
              <a:t>Nature and scope of business economics</a:t>
            </a:r>
          </a:p>
          <a:p>
            <a:pPr marL="317500" indent="-317500">
              <a:buSzPct val="123000"/>
              <a:buChar char="•"/>
            </a:pPr>
            <a:r>
              <a:t>Theory of demand and supply</a:t>
            </a:r>
          </a:p>
          <a:p>
            <a:pPr marL="317500" indent="-317500">
              <a:buSzPct val="123000"/>
              <a:buChar char="•"/>
            </a:pPr>
            <a:r>
              <a:t>Theory of production and cost</a:t>
            </a:r>
          </a:p>
          <a:p>
            <a:pPr marL="317500" indent="-317500">
              <a:buSzPct val="123000"/>
              <a:buChar char="•"/>
            </a:pPr>
            <a:r>
              <a:t>Price determination in different market</a:t>
            </a:r>
          </a:p>
          <a:p>
            <a:pPr marL="317500" indent="-317500">
              <a:buSzPct val="123000"/>
              <a:buChar char="•"/>
            </a:pPr>
            <a:r>
              <a:t>Determination of national income</a:t>
            </a:r>
          </a:p>
          <a:p>
            <a:pPr marL="317500" indent="-317500">
              <a:buSzPct val="123000"/>
              <a:buChar char="•"/>
            </a:pPr>
            <a:r>
              <a:t>Public finance</a:t>
            </a:r>
          </a:p>
          <a:p>
            <a:pPr marL="317500" indent="-317500">
              <a:buSzPct val="123000"/>
              <a:buChar char="•"/>
            </a:pPr>
            <a:r>
              <a:t>Money market</a:t>
            </a:r>
          </a:p>
          <a:p>
            <a:pPr marL="317500" indent="-317500">
              <a:buSzPct val="123000"/>
              <a:buChar char="•"/>
            </a:pPr>
            <a:r>
              <a:t>International trade</a:t>
            </a:r>
          </a:p>
          <a:p>
            <a:pPr marL="317500" indent="-317500">
              <a:buSzPct val="123000"/>
              <a:buChar char="•"/>
            </a:pPr>
            <a:r>
              <a:t>Indian economy</a:t>
            </a:r>
          </a:p>
        </p:txBody>
      </p:sp>
    </p:spTree>
  </p:cSld>
  <p:clrMapOvr>
    <a:masterClrMapping/>
  </p:clrMapOvr>
  <p:transition xmlns:p14="http://schemas.microsoft.com/office/powerpoint/2010/main" spd="med" advClick="1"/>
</p:sld>
</file>

<file path=ppt/slides/slide4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92" name="Course : Class XI (Commerce)"/>
          <p:cNvSpPr txBox="1"/>
          <p:nvPr/>
        </p:nvSpPr>
        <p:spPr>
          <a:xfrm>
            <a:off x="6902577" y="377611"/>
            <a:ext cx="10578847" cy="101929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a:lnSpc>
                <a:spcPct val="80000"/>
              </a:lnSpc>
              <a:spcBef>
                <a:spcPts val="0"/>
              </a:spcBef>
              <a:defRPr b="1" spc="-119" sz="6000"/>
            </a:lvl1pPr>
          </a:lstStyle>
          <a:p>
            <a:pPr/>
            <a:r>
              <a:t>Course : Class XI (Commerce)</a:t>
            </a:r>
          </a:p>
        </p:txBody>
      </p:sp>
      <p:sp>
        <p:nvSpPr>
          <p:cNvPr id="193" name="About Course…"/>
          <p:cNvSpPr txBox="1"/>
          <p:nvPr/>
        </p:nvSpPr>
        <p:spPr>
          <a:xfrm>
            <a:off x="683363" y="3034191"/>
            <a:ext cx="23017274" cy="67691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b="1"/>
            </a:pPr>
            <a:r>
              <a:t>About Course</a:t>
            </a:r>
          </a:p>
          <a:p>
            <a:pPr/>
            <a:r>
              <a:t>In the 11th standard, Commerce students are introduced to new subjects like Accountancy, Economics, and Business Studies. It forms the foundation of learning for Commerce students as they begin to understand the interaction of the subjects with one another.</a:t>
            </a:r>
          </a:p>
          <a:p>
            <a:pPr/>
            <a:r>
              <a:t>For students to score well in 12th boards and eventually crack professional exams from the Commerce stream like CA, CS, CMA etc it is essential that they have conceptual clarity and an understanding of the basics taught in the 11th standard.</a:t>
            </a:r>
          </a:p>
          <a:p>
            <a:pPr/>
            <a:r>
              <a:t>At Lakshaya Commerce, Top faculties provide deep insights into the concepts with practical examples to ensure that students can relate them to real life and comprehend the subjects in a better way. This makes the learning experience fun and engaging.</a:t>
            </a:r>
          </a:p>
          <a:p>
            <a:pPr/>
            <a:r>
              <a:t>The Experienced teachers prioritize conceptual clarity and daily practice to ensure that students excel in their board exams and succeed in future endeavors. The experienced faculties curate well-organized learning plans, balancing the numerical and theoretical aspects of the course. Lakshaya Commerce teaching methodology is used to create educational content, resources and study plans that motivate students to succeed.</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95" name="Class 11th Commerce Subjects are broadly divided into three main categories as explained below :"/>
          <p:cNvSpPr txBox="1"/>
          <p:nvPr/>
        </p:nvSpPr>
        <p:spPr>
          <a:xfrm>
            <a:off x="4665979" y="791893"/>
            <a:ext cx="15052041" cy="4733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a:defRPr b="1" u="sng"/>
            </a:lvl1pPr>
          </a:lstStyle>
          <a:p>
            <a:pPr/>
            <a:r>
              <a:t>Class 11th Commerce Subjects are broadly divided into three main categories as explained below :</a:t>
            </a:r>
          </a:p>
        </p:txBody>
      </p:sp>
      <p:sp>
        <p:nvSpPr>
          <p:cNvPr id="196" name="Rectangle"/>
          <p:cNvSpPr/>
          <p:nvPr/>
        </p:nvSpPr>
        <p:spPr>
          <a:xfrm>
            <a:off x="4124152" y="2963643"/>
            <a:ext cx="15792432" cy="85347"/>
          </a:xfrm>
          <a:prstGeom prst="rect">
            <a:avLst/>
          </a:pr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p>
        </p:txBody>
      </p:sp>
      <p:sp>
        <p:nvSpPr>
          <p:cNvPr id="197" name="Arrow"/>
          <p:cNvSpPr/>
          <p:nvPr/>
        </p:nvSpPr>
        <p:spPr>
          <a:xfrm rot="5412175">
            <a:off x="11051832" y="1863187"/>
            <a:ext cx="1517974" cy="542219"/>
          </a:xfrm>
          <a:prstGeom prst="rightArrow">
            <a:avLst>
              <a:gd name="adj1" fmla="val 32000"/>
              <a:gd name="adj2" fmla="val 147823"/>
            </a:avLst>
          </a:pr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p>
        </p:txBody>
      </p:sp>
      <p:sp>
        <p:nvSpPr>
          <p:cNvPr id="198" name="Arrow"/>
          <p:cNvSpPr/>
          <p:nvPr/>
        </p:nvSpPr>
        <p:spPr>
          <a:xfrm rot="5412175">
            <a:off x="11172944" y="3350323"/>
            <a:ext cx="1276603" cy="549498"/>
          </a:xfrm>
          <a:prstGeom prst="rightArrow">
            <a:avLst>
              <a:gd name="adj1" fmla="val 32000"/>
              <a:gd name="adj2" fmla="val 145865"/>
            </a:avLst>
          </a:pr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p>
        </p:txBody>
      </p:sp>
      <p:sp>
        <p:nvSpPr>
          <p:cNvPr id="199" name="Arrow"/>
          <p:cNvSpPr/>
          <p:nvPr/>
        </p:nvSpPr>
        <p:spPr>
          <a:xfrm rot="5412175">
            <a:off x="3569680" y="3350323"/>
            <a:ext cx="1276603" cy="549498"/>
          </a:xfrm>
          <a:prstGeom prst="rightArrow">
            <a:avLst>
              <a:gd name="adj1" fmla="val 32000"/>
              <a:gd name="adj2" fmla="val 145865"/>
            </a:avLst>
          </a:pr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p>
        </p:txBody>
      </p:sp>
      <p:sp>
        <p:nvSpPr>
          <p:cNvPr id="200" name="Arrow"/>
          <p:cNvSpPr/>
          <p:nvPr/>
        </p:nvSpPr>
        <p:spPr>
          <a:xfrm rot="5412175">
            <a:off x="19189420" y="3350323"/>
            <a:ext cx="1276604" cy="549498"/>
          </a:xfrm>
          <a:prstGeom prst="rightArrow">
            <a:avLst>
              <a:gd name="adj1" fmla="val 32000"/>
              <a:gd name="adj2" fmla="val 145865"/>
            </a:avLst>
          </a:pr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p>
        </p:txBody>
      </p:sp>
      <p:grpSp>
        <p:nvGrpSpPr>
          <p:cNvPr id="203" name="MANDATORY"/>
          <p:cNvGrpSpPr/>
          <p:nvPr/>
        </p:nvGrpSpPr>
        <p:grpSpPr>
          <a:xfrm>
            <a:off x="1989781" y="4121565"/>
            <a:ext cx="4440183" cy="1336585"/>
            <a:chOff x="0" y="0"/>
            <a:chExt cx="4440182" cy="1336583"/>
          </a:xfrm>
        </p:grpSpPr>
        <p:sp>
          <p:nvSpPr>
            <p:cNvPr id="202" name="MANDATORY"/>
            <p:cNvSpPr/>
            <p:nvPr/>
          </p:nvSpPr>
          <p:spPr>
            <a:xfrm>
              <a:off x="48808" y="38110"/>
              <a:ext cx="4339940" cy="1260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569" y="14"/>
                  </a:moveTo>
                  <a:lnTo>
                    <a:pt x="21600" y="0"/>
                  </a:lnTo>
                  <a:lnTo>
                    <a:pt x="19689" y="21600"/>
                  </a:lnTo>
                  <a:lnTo>
                    <a:pt x="0" y="21600"/>
                  </a:lnTo>
                  <a:lnTo>
                    <a:pt x="1569" y="14"/>
                  </a:lnTo>
                  <a:close/>
                </a:path>
              </a:pathLst>
            </a:custGeom>
            <a:solidFill>
              <a:srgbClr val="FFFFFF"/>
            </a:solidFill>
            <a:ln>
              <a:noFill/>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ctr" defTabSz="825500">
                <a:lnSpc>
                  <a:spcPct val="100000"/>
                </a:lnSpc>
                <a:spcBef>
                  <a:spcPts val="0"/>
                </a:spcBef>
                <a:defRPr sz="3200">
                  <a:latin typeface="Helvetica Neue Medium"/>
                  <a:ea typeface="Helvetica Neue Medium"/>
                  <a:cs typeface="Helvetica Neue Medium"/>
                  <a:sym typeface="Helvetica Neue Medium"/>
                </a:defRPr>
              </a:lvl1pPr>
            </a:lstStyle>
            <a:p>
              <a:pPr/>
              <a:r>
                <a:t>MANDATORY</a:t>
              </a:r>
            </a:p>
          </p:txBody>
        </p:sp>
        <p:pic>
          <p:nvPicPr>
            <p:cNvPr id="201" name="MANDATORY MANDATORY" descr="MANDATORY MANDATORY"/>
            <p:cNvPicPr>
              <a:picLocks noChangeAspect="0"/>
            </p:cNvPicPr>
            <p:nvPr/>
          </p:nvPicPr>
          <p:blipFill>
            <a:blip r:embed="rId3">
              <a:extLst/>
            </a:blip>
            <a:stretch>
              <a:fillRect/>
            </a:stretch>
          </p:blipFill>
          <p:spPr>
            <a:xfrm>
              <a:off x="-1" y="-1"/>
              <a:ext cx="4440184" cy="1336585"/>
            </a:xfrm>
            <a:prstGeom prst="rect">
              <a:avLst/>
            </a:prstGeom>
            <a:effectLst/>
          </p:spPr>
        </p:pic>
      </p:grpSp>
      <p:grpSp>
        <p:nvGrpSpPr>
          <p:cNvPr id="206" name="PRIMARY OPTIONAL"/>
          <p:cNvGrpSpPr/>
          <p:nvPr/>
        </p:nvGrpSpPr>
        <p:grpSpPr>
          <a:xfrm>
            <a:off x="9592190" y="4146965"/>
            <a:ext cx="4440184" cy="1336585"/>
            <a:chOff x="0" y="0"/>
            <a:chExt cx="4440182" cy="1336583"/>
          </a:xfrm>
        </p:grpSpPr>
        <p:sp>
          <p:nvSpPr>
            <p:cNvPr id="205" name="PRIMARY OPTIONAL"/>
            <p:cNvSpPr/>
            <p:nvPr/>
          </p:nvSpPr>
          <p:spPr>
            <a:xfrm>
              <a:off x="48808" y="38110"/>
              <a:ext cx="4339940" cy="1260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569" y="14"/>
                  </a:moveTo>
                  <a:lnTo>
                    <a:pt x="21600" y="0"/>
                  </a:lnTo>
                  <a:lnTo>
                    <a:pt x="19689" y="21600"/>
                  </a:lnTo>
                  <a:lnTo>
                    <a:pt x="0" y="21600"/>
                  </a:lnTo>
                  <a:lnTo>
                    <a:pt x="1569" y="14"/>
                  </a:lnTo>
                  <a:close/>
                </a:path>
              </a:pathLst>
            </a:custGeom>
            <a:solidFill>
              <a:srgbClr val="FFFFFF"/>
            </a:solidFill>
            <a:ln>
              <a:noFill/>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ctr" defTabSz="825500">
                <a:lnSpc>
                  <a:spcPct val="100000"/>
                </a:lnSpc>
                <a:spcBef>
                  <a:spcPts val="0"/>
                </a:spcBef>
                <a:defRPr sz="3200">
                  <a:latin typeface="Helvetica Neue Medium"/>
                  <a:ea typeface="Helvetica Neue Medium"/>
                  <a:cs typeface="Helvetica Neue Medium"/>
                  <a:sym typeface="Helvetica Neue Medium"/>
                </a:defRPr>
              </a:lvl1pPr>
            </a:lstStyle>
            <a:p>
              <a:pPr/>
              <a:r>
                <a:t>PRIMARY OPTIONAL</a:t>
              </a:r>
            </a:p>
          </p:txBody>
        </p:sp>
        <p:pic>
          <p:nvPicPr>
            <p:cNvPr id="204" name="PRIMARY OPTIONAL PRIMARY OPTIONAL" descr="PRIMARY OPTIONAL PRIMARY OPTIONAL"/>
            <p:cNvPicPr>
              <a:picLocks noChangeAspect="0"/>
            </p:cNvPicPr>
            <p:nvPr/>
          </p:nvPicPr>
          <p:blipFill>
            <a:blip r:embed="rId3">
              <a:extLst/>
            </a:blip>
            <a:stretch>
              <a:fillRect/>
            </a:stretch>
          </p:blipFill>
          <p:spPr>
            <a:xfrm>
              <a:off x="-1" y="-1"/>
              <a:ext cx="4440184" cy="1336585"/>
            </a:xfrm>
            <a:prstGeom prst="rect">
              <a:avLst/>
            </a:prstGeom>
            <a:effectLst/>
          </p:spPr>
        </p:pic>
      </p:grpSp>
      <p:grpSp>
        <p:nvGrpSpPr>
          <p:cNvPr id="209" name="SECONDARY…"/>
          <p:cNvGrpSpPr/>
          <p:nvPr/>
        </p:nvGrpSpPr>
        <p:grpSpPr>
          <a:xfrm>
            <a:off x="17609522" y="4146965"/>
            <a:ext cx="4440183" cy="1336585"/>
            <a:chOff x="0" y="0"/>
            <a:chExt cx="4440182" cy="1336583"/>
          </a:xfrm>
        </p:grpSpPr>
        <p:sp>
          <p:nvSpPr>
            <p:cNvPr id="208" name="SECONDARY…"/>
            <p:cNvSpPr/>
            <p:nvPr/>
          </p:nvSpPr>
          <p:spPr>
            <a:xfrm>
              <a:off x="48808" y="38110"/>
              <a:ext cx="4339940" cy="1260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569" y="14"/>
                  </a:moveTo>
                  <a:lnTo>
                    <a:pt x="21600" y="0"/>
                  </a:lnTo>
                  <a:lnTo>
                    <a:pt x="19689" y="21600"/>
                  </a:lnTo>
                  <a:lnTo>
                    <a:pt x="0" y="21600"/>
                  </a:lnTo>
                  <a:lnTo>
                    <a:pt x="1569" y="14"/>
                  </a:lnTo>
                  <a:close/>
                </a:path>
              </a:pathLst>
            </a:custGeom>
            <a:solidFill>
              <a:srgbClr val="FFFFFF"/>
            </a:solidFill>
            <a:ln>
              <a:noFill/>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p>
              <a:pPr algn="ctr" defTabSz="825500">
                <a:lnSpc>
                  <a:spcPct val="100000"/>
                </a:lnSpc>
                <a:spcBef>
                  <a:spcPts val="0"/>
                </a:spcBef>
                <a:defRPr sz="3200">
                  <a:latin typeface="Helvetica Neue Medium"/>
                  <a:ea typeface="Helvetica Neue Medium"/>
                  <a:cs typeface="Helvetica Neue Medium"/>
                  <a:sym typeface="Helvetica Neue Medium"/>
                </a:defRPr>
              </a:pPr>
              <a:r>
                <a:t>SECONDARY</a:t>
              </a:r>
            </a:p>
            <a:p>
              <a:pPr algn="ctr" defTabSz="825500">
                <a:lnSpc>
                  <a:spcPct val="100000"/>
                </a:lnSpc>
                <a:spcBef>
                  <a:spcPts val="0"/>
                </a:spcBef>
                <a:defRPr sz="3200">
                  <a:latin typeface="Helvetica Neue Medium"/>
                  <a:ea typeface="Helvetica Neue Medium"/>
                  <a:cs typeface="Helvetica Neue Medium"/>
                  <a:sym typeface="Helvetica Neue Medium"/>
                </a:defRPr>
              </a:pPr>
              <a:r>
                <a:t>OPTIONAL</a:t>
              </a:r>
            </a:p>
          </p:txBody>
        </p:sp>
        <p:pic>
          <p:nvPicPr>
            <p:cNvPr id="207" name="SECONDARY… SECONDARYOPTIONAL" descr="SECONDARY… SECONDARYOPTIONAL"/>
            <p:cNvPicPr>
              <a:picLocks noChangeAspect="0"/>
            </p:cNvPicPr>
            <p:nvPr/>
          </p:nvPicPr>
          <p:blipFill>
            <a:blip r:embed="rId3">
              <a:extLst/>
            </a:blip>
            <a:stretch>
              <a:fillRect/>
            </a:stretch>
          </p:blipFill>
          <p:spPr>
            <a:xfrm>
              <a:off x="-1" y="-1"/>
              <a:ext cx="4440184" cy="1336585"/>
            </a:xfrm>
            <a:prstGeom prst="rect">
              <a:avLst/>
            </a:prstGeom>
            <a:effectLst/>
          </p:spPr>
        </p:pic>
      </p:grpSp>
      <p:sp>
        <p:nvSpPr>
          <p:cNvPr id="210" name="* Accountancy                                                                * Entrepreneurship                                                              * Other Language…"/>
          <p:cNvSpPr txBox="1"/>
          <p:nvPr/>
        </p:nvSpPr>
        <p:spPr>
          <a:xfrm>
            <a:off x="2796859" y="6066226"/>
            <a:ext cx="21086810" cy="321957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 Accountancy                                                                * Entrepreneurship                                                              * Other Language</a:t>
            </a:r>
          </a:p>
          <a:p>
            <a:pPr/>
            <a:r>
              <a:t>* Business Studies                                                         * Mathematics                                                                     * Computer Science</a:t>
            </a:r>
          </a:p>
          <a:p>
            <a:pPr/>
            <a:r>
              <a:t>* Economics                                                                   * Informatics Practices                                                        * Physical Education</a:t>
            </a:r>
          </a:p>
          <a:p>
            <a:pPr/>
            <a:r>
              <a:t>* English                                                                                                                                                                     * Fine Arts</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12" name="Class 11 Question Paper Design  2024-25"/>
          <p:cNvSpPr txBox="1"/>
          <p:nvPr/>
        </p:nvSpPr>
        <p:spPr>
          <a:xfrm>
            <a:off x="8544718" y="680761"/>
            <a:ext cx="6600509" cy="73752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a:r>
              <a:t>   Class 11 Question Paper Design  2024-25</a:t>
            </a:r>
          </a:p>
        </p:txBody>
      </p:sp>
      <p:graphicFrame>
        <p:nvGraphicFramePr>
          <p:cNvPr id="213" name="Table 1"/>
          <p:cNvGraphicFramePr/>
          <p:nvPr/>
        </p:nvGraphicFramePr>
        <p:xfrm>
          <a:off x="2239347" y="1909813"/>
          <a:ext cx="10922001" cy="11176001"/>
        </p:xfrm>
        <a:graphic xmlns:a="http://schemas.openxmlformats.org/drawingml/2006/main">
          <a:graphicData uri="http://schemas.openxmlformats.org/drawingml/2006/table">
            <a:tbl>
              <a:tblPr firstCol="1" firstRow="1" lastCol="0" lastRow="0" bandCol="0" bandRow="0" rtl="0">
                <a:tableStyleId>{4C3C2611-4C71-4FC5-86AE-919BDF0F9419}</a:tableStyleId>
              </a:tblPr>
              <a:tblGrid>
                <a:gridCol w="1247774"/>
                <a:gridCol w="15390687"/>
                <a:gridCol w="2122704"/>
                <a:gridCol w="2183427"/>
              </a:tblGrid>
              <a:tr h="1419860">
                <a:tc>
                  <a:txBody>
                    <a:bodyPr/>
                    <a:lstStyle/>
                    <a:p>
                      <a:pPr defTabSz="2438338">
                        <a:lnSpc>
                          <a:spcPct val="90000"/>
                        </a:lnSpc>
                        <a:spcBef>
                          <a:spcPts val="4500"/>
                        </a:spcBef>
                        <a:defRPr b="0" sz="2500"/>
                      </a:pPr>
                      <a:r>
                        <a:rPr u="sng">
                          <a:hlinkClick r:id="rId3" invalidUrl="" action="" tgtFrame="" tooltip="" history="1" highlightClick="0" endSnd="0"/>
                        </a:rPr>
                        <a:t>S.no</a:t>
                      </a:r>
                    </a:p>
                  </a:txBody>
                  <a:tcPr marL="50800" marR="50800" marT="50800" marB="50800" anchor="ctr" anchorCtr="0" horzOverflow="overflow"/>
                </a:tc>
                <a:tc>
                  <a:txBody>
                    <a:bodyPr/>
                    <a:lstStyle/>
                    <a:p>
                      <a:pPr defTabSz="2438338">
                        <a:lnSpc>
                          <a:spcPct val="90000"/>
                        </a:lnSpc>
                        <a:spcBef>
                          <a:spcPts val="4500"/>
                        </a:spcBef>
                        <a:defRPr b="0"/>
                      </a:pPr>
                      <a:r>
                        <a:rPr sz="2500"/>
                        <a:t>Topology of Questions</a:t>
                      </a:r>
                    </a:p>
                  </a:txBody>
                  <a:tcPr marL="50800" marR="50800" marT="50800" marB="50800" anchor="ctr" anchorCtr="0" horzOverflow="overflow"/>
                </a:tc>
                <a:tc>
                  <a:txBody>
                    <a:bodyPr/>
                    <a:lstStyle/>
                    <a:p>
                      <a:pPr defTabSz="2438338">
                        <a:lnSpc>
                          <a:spcPct val="90000"/>
                        </a:lnSpc>
                        <a:spcBef>
                          <a:spcPts val="4500"/>
                        </a:spcBef>
                        <a:defRPr b="0"/>
                      </a:pPr>
                      <a:r>
                        <a:rPr sz="2500"/>
                        <a:t>Marks</a:t>
                      </a:r>
                    </a:p>
                  </a:txBody>
                  <a:tcPr marL="50800" marR="50800" marT="50800" marB="50800" anchor="ctr" anchorCtr="0" horzOverflow="overflow"/>
                </a:tc>
                <a:tc>
                  <a:txBody>
                    <a:bodyPr/>
                    <a:lstStyle/>
                    <a:p>
                      <a:pPr defTabSz="2438338">
                        <a:lnSpc>
                          <a:spcPct val="90000"/>
                        </a:lnSpc>
                        <a:spcBef>
                          <a:spcPts val="4500"/>
                        </a:spcBef>
                        <a:defRPr b="0"/>
                      </a:pPr>
                      <a:r>
                        <a:rPr sz="2500"/>
                        <a:t>Percentage</a:t>
                      </a:r>
                    </a:p>
                  </a:txBody>
                  <a:tcPr marL="50800" marR="50800" marT="50800" marB="50800" anchor="ctr" anchorCtr="0" horzOverflow="overflow"/>
                </a:tc>
              </a:tr>
              <a:tr h="2170752">
                <a:tc>
                  <a:txBody>
                    <a:bodyPr/>
                    <a:lstStyle/>
                    <a:p>
                      <a:pPr defTabSz="2438338">
                        <a:lnSpc>
                          <a:spcPct val="90000"/>
                        </a:lnSpc>
                        <a:spcBef>
                          <a:spcPts val="4500"/>
                        </a:spcBef>
                        <a:defRPr b="0"/>
                      </a:pPr>
                      <a:r>
                        <a:rPr sz="2500"/>
                        <a:t>1</a:t>
                      </a:r>
                    </a:p>
                  </a:txBody>
                  <a:tcPr marL="50800" marR="50800" marT="50800" marB="50800" anchor="ctr" anchorCtr="0" horzOverflow="overflow"/>
                </a:tc>
                <a:tc>
                  <a:txBody>
                    <a:bodyPr/>
                    <a:lstStyle/>
                    <a:p>
                      <a:pPr algn="l" defTabSz="2438338">
                        <a:lnSpc>
                          <a:spcPct val="90000"/>
                        </a:lnSpc>
                        <a:spcBef>
                          <a:spcPts val="4500"/>
                        </a:spcBef>
                        <a:defRPr sz="2500"/>
                      </a:pPr>
                      <a:r>
                        <a:rPr u="sng"/>
                        <a:t>Remembering and Understanding:-</a:t>
                      </a:r>
                      <a:r>
                        <a:t>    Exhibit memory of previously learned material by recalling facts, terms, basic concepts and answers.Demonstrate understanding of facts and ideas by organizing, comparing, translating, interpreting, giving descriptions, and stating main ideas</a:t>
                      </a:r>
                    </a:p>
                  </a:txBody>
                  <a:tcPr marL="50800" marR="50800" marT="50800" marB="50800" anchor="ctr" anchorCtr="0" horzOverflow="overflow"/>
                </a:tc>
                <a:tc>
                  <a:txBody>
                    <a:bodyPr/>
                    <a:lstStyle/>
                    <a:p>
                      <a:pPr defTabSz="2438338">
                        <a:lnSpc>
                          <a:spcPct val="90000"/>
                        </a:lnSpc>
                        <a:spcBef>
                          <a:spcPts val="4500"/>
                        </a:spcBef>
                      </a:pPr>
                      <a:r>
                        <a:rPr sz="2500"/>
                        <a:t>44</a:t>
                      </a:r>
                    </a:p>
                  </a:txBody>
                  <a:tcPr marL="50800" marR="50800" marT="50800" marB="50800" anchor="ctr" anchorCtr="0" horzOverflow="overflow"/>
                </a:tc>
                <a:tc>
                  <a:txBody>
                    <a:bodyPr/>
                    <a:lstStyle/>
                    <a:p>
                      <a:pPr defTabSz="2438338">
                        <a:lnSpc>
                          <a:spcPct val="90000"/>
                        </a:lnSpc>
                        <a:spcBef>
                          <a:spcPts val="4500"/>
                        </a:spcBef>
                      </a:pPr>
                      <a:r>
                        <a:rPr sz="2500"/>
                        <a:t>55%</a:t>
                      </a:r>
                    </a:p>
                  </a:txBody>
                  <a:tcPr marL="50800" marR="50800" marT="50800" marB="50800" anchor="ctr" anchorCtr="0" horzOverflow="overflow"/>
                </a:tc>
              </a:tr>
              <a:tr h="2207871">
                <a:tc>
                  <a:txBody>
                    <a:bodyPr/>
                    <a:lstStyle/>
                    <a:p>
                      <a:pPr defTabSz="2438338">
                        <a:lnSpc>
                          <a:spcPct val="90000"/>
                        </a:lnSpc>
                        <a:spcBef>
                          <a:spcPts val="4500"/>
                        </a:spcBef>
                        <a:defRPr b="0"/>
                      </a:pPr>
                      <a:r>
                        <a:rPr sz="2500"/>
                        <a:t>2</a:t>
                      </a:r>
                    </a:p>
                  </a:txBody>
                  <a:tcPr marL="50800" marR="50800" marT="50800" marB="50800" anchor="ctr" anchorCtr="0" horzOverflow="overflow"/>
                </a:tc>
                <a:tc>
                  <a:txBody>
                    <a:bodyPr/>
                    <a:lstStyle/>
                    <a:p>
                      <a:pPr algn="l" defTabSz="2438338">
                        <a:lnSpc>
                          <a:spcPct val="90000"/>
                        </a:lnSpc>
                        <a:spcBef>
                          <a:spcPts val="4500"/>
                        </a:spcBef>
                        <a:defRPr sz="2500"/>
                      </a:pPr>
                      <a:r>
                        <a:rPr u="sng"/>
                        <a:t>Applying:-</a:t>
                      </a:r>
                      <a:r>
                        <a:t> Solve problems to new situations by applying acquired knowledge, facts, techniques and rules in a different way.</a:t>
                      </a:r>
                    </a:p>
                  </a:txBody>
                  <a:tcPr marL="50800" marR="50800" marT="50800" marB="50800" anchor="ctr" anchorCtr="0" horzOverflow="overflow"/>
                </a:tc>
                <a:tc>
                  <a:txBody>
                    <a:bodyPr/>
                    <a:lstStyle/>
                    <a:p>
                      <a:pPr defTabSz="2438338">
                        <a:lnSpc>
                          <a:spcPct val="90000"/>
                        </a:lnSpc>
                        <a:spcBef>
                          <a:spcPts val="4500"/>
                        </a:spcBef>
                      </a:pPr>
                      <a:r>
                        <a:rPr sz="2500"/>
                        <a:t>19</a:t>
                      </a:r>
                    </a:p>
                  </a:txBody>
                  <a:tcPr marL="50800" marR="50800" marT="50800" marB="50800" anchor="ctr" anchorCtr="0" horzOverflow="overflow"/>
                </a:tc>
                <a:tc>
                  <a:txBody>
                    <a:bodyPr/>
                    <a:lstStyle/>
                    <a:p>
                      <a:pPr defTabSz="2438338">
                        <a:lnSpc>
                          <a:spcPct val="90000"/>
                        </a:lnSpc>
                        <a:spcBef>
                          <a:spcPts val="4500"/>
                        </a:spcBef>
                      </a:pPr>
                      <a:r>
                        <a:rPr sz="2500"/>
                        <a:t>23.75%</a:t>
                      </a:r>
                    </a:p>
                  </a:txBody>
                  <a:tcPr marL="50800" marR="50800" marT="50800" marB="50800" anchor="ctr" anchorCtr="0" horzOverflow="overflow"/>
                </a:tc>
              </a:tr>
              <a:tr h="2732810">
                <a:tc>
                  <a:txBody>
                    <a:bodyPr/>
                    <a:lstStyle/>
                    <a:p>
                      <a:pPr defTabSz="2438338">
                        <a:lnSpc>
                          <a:spcPct val="90000"/>
                        </a:lnSpc>
                        <a:spcBef>
                          <a:spcPts val="4500"/>
                        </a:spcBef>
                        <a:defRPr b="0"/>
                      </a:pPr>
                      <a:r>
                        <a:rPr sz="2500"/>
                        <a:t>3</a:t>
                      </a:r>
                    </a:p>
                  </a:txBody>
                  <a:tcPr marL="50800" marR="50800" marT="50800" marB="50800" anchor="ctr" anchorCtr="0" horzOverflow="overflow"/>
                </a:tc>
                <a:tc>
                  <a:txBody>
                    <a:bodyPr/>
                    <a:lstStyle/>
                    <a:p>
                      <a:pPr algn="l" defTabSz="2438338">
                        <a:lnSpc>
                          <a:spcPct val="90000"/>
                        </a:lnSpc>
                        <a:spcBef>
                          <a:spcPts val="4500"/>
                        </a:spcBef>
                        <a:defRPr sz="2500"/>
                      </a:pPr>
                      <a:r>
                        <a:rPr u="sng"/>
                        <a:t>Analysing, Evaluating and Creating:-</a:t>
                      </a:r>
                      <a:r>
                        <a:t>  Examine and break information into parts by identifying motives or causes. Make inferences and find evidence to support generalizations. Present and defend opinions by making judgments about information, validity of ideas, or quality of work based on a set of criteria.</a:t>
                      </a:r>
                    </a:p>
                    <a:p>
                      <a:pPr algn="l" defTabSz="2438338">
                        <a:lnSpc>
                          <a:spcPct val="90000"/>
                        </a:lnSpc>
                        <a:spcBef>
                          <a:spcPts val="4500"/>
                        </a:spcBef>
                        <a:defRPr sz="2500"/>
                      </a:pPr>
                      <a:r>
                        <a:t>Compile information together in a different way by combining elements in a new pattern or proposing alternative solutions.</a:t>
                      </a:r>
                    </a:p>
                  </a:txBody>
                  <a:tcPr marL="50800" marR="50800" marT="50800" marB="50800" anchor="ctr" anchorCtr="0" horzOverflow="overflow"/>
                </a:tc>
                <a:tc>
                  <a:txBody>
                    <a:bodyPr/>
                    <a:lstStyle/>
                    <a:p>
                      <a:pPr defTabSz="2438338">
                        <a:lnSpc>
                          <a:spcPct val="90000"/>
                        </a:lnSpc>
                        <a:spcBef>
                          <a:spcPts val="4500"/>
                        </a:spcBef>
                      </a:pPr>
                      <a:r>
                        <a:rPr sz="2500"/>
                        <a:t>17</a:t>
                      </a:r>
                    </a:p>
                  </a:txBody>
                  <a:tcPr marL="50800" marR="50800" marT="50800" marB="50800" anchor="ctr" anchorCtr="0" horzOverflow="overflow"/>
                </a:tc>
                <a:tc>
                  <a:txBody>
                    <a:bodyPr/>
                    <a:lstStyle/>
                    <a:p>
                      <a:pPr defTabSz="2438338">
                        <a:lnSpc>
                          <a:spcPct val="90000"/>
                        </a:lnSpc>
                        <a:spcBef>
                          <a:spcPts val="4500"/>
                        </a:spcBef>
                      </a:pPr>
                      <a:r>
                        <a:rPr sz="2500"/>
                        <a:t>21.25%</a:t>
                      </a:r>
                    </a:p>
                  </a:txBody>
                  <a:tcPr marL="50800" marR="50800" marT="50800" marB="50800" anchor="ctr" anchorCtr="0" horzOverflow="overflow"/>
                </a:tc>
              </a:tr>
              <a:tr h="844287">
                <a:tc>
                  <a:txBody>
                    <a:bodyPr/>
                    <a:lstStyle/>
                    <a:p>
                      <a:pPr defTabSz="2438338">
                        <a:lnSpc>
                          <a:spcPct val="90000"/>
                        </a:lnSpc>
                        <a:spcBef>
                          <a:spcPts val="4500"/>
                        </a:spcBef>
                        <a:defRPr b="0" sz="2500"/>
                      </a:pPr>
                    </a:p>
                  </a:txBody>
                  <a:tcPr marL="50800" marR="50800" marT="50800" marB="50800" anchor="ctr" anchorCtr="0" horzOverflow="overflow"/>
                </a:tc>
                <a:tc>
                  <a:txBody>
                    <a:bodyPr/>
                    <a:lstStyle/>
                    <a:p>
                      <a:pPr defTabSz="2438338">
                        <a:lnSpc>
                          <a:spcPct val="90000"/>
                        </a:lnSpc>
                        <a:spcBef>
                          <a:spcPts val="4500"/>
                        </a:spcBef>
                        <a:defRPr sz="2500"/>
                      </a:pPr>
                      <a:r>
                        <a:t> </a:t>
                      </a:r>
                      <a:r>
                        <a:rPr b="1"/>
                        <a:t>TOTAL</a:t>
                      </a:r>
                    </a:p>
                  </a:txBody>
                  <a:tcPr marL="50800" marR="50800" marT="50800" marB="50800" anchor="ctr" anchorCtr="0" horzOverflow="overflow"/>
                </a:tc>
                <a:tc>
                  <a:txBody>
                    <a:bodyPr/>
                    <a:lstStyle/>
                    <a:p>
                      <a:pPr defTabSz="2438338">
                        <a:lnSpc>
                          <a:spcPct val="90000"/>
                        </a:lnSpc>
                        <a:spcBef>
                          <a:spcPts val="4500"/>
                        </a:spcBef>
                      </a:pPr>
                      <a:r>
                        <a:rPr sz="2500"/>
                        <a:t>80</a:t>
                      </a:r>
                    </a:p>
                  </a:txBody>
                  <a:tcPr marL="50800" marR="50800" marT="50800" marB="50800" anchor="ctr" anchorCtr="0" horzOverflow="overflow"/>
                </a:tc>
                <a:tc>
                  <a:txBody>
                    <a:bodyPr/>
                    <a:lstStyle/>
                    <a:p>
                      <a:pPr defTabSz="2438338">
                        <a:lnSpc>
                          <a:spcPct val="90000"/>
                        </a:lnSpc>
                        <a:spcBef>
                          <a:spcPts val="4500"/>
                        </a:spcBef>
                      </a:pPr>
                      <a:r>
                        <a:rPr sz="2500"/>
                        <a:t>100</a:t>
                      </a:r>
                    </a:p>
                  </a:txBody>
                  <a:tcPr marL="50800" marR="50800" marT="50800" marB="50800" anchor="ctr" anchorCtr="0" horzOverflow="overflow"/>
                </a:tc>
              </a:tr>
            </a:tbl>
          </a:graphicData>
        </a:graphic>
      </p:graphicFrame>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15" name="11 th class"/>
          <p:cNvSpPr txBox="1"/>
          <p:nvPr/>
        </p:nvSpPr>
        <p:spPr>
          <a:xfrm>
            <a:off x="412455" y="1013839"/>
            <a:ext cx="4950165" cy="117328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sz="4100">
                <a:latin typeface="Impact"/>
                <a:ea typeface="Impact"/>
                <a:cs typeface="Impact"/>
                <a:sym typeface="Impact"/>
              </a:defRPr>
            </a:pPr>
            <a:r>
              <a:t>             11 th class</a:t>
            </a:r>
          </a:p>
          <a:p>
            <a:pPr>
              <a:defRPr b="1" sz="3200"/>
            </a:pPr>
          </a:p>
          <a:p>
            <a:pPr>
              <a:defRPr b="1" sz="3200"/>
            </a:pPr>
          </a:p>
          <a:p>
            <a:pPr>
              <a:defRPr b="1" sz="3200"/>
            </a:pPr>
          </a:p>
          <a:p>
            <a:pPr>
              <a:defRPr b="1" sz="3200"/>
            </a:pPr>
            <a:r>
              <a:t> </a:t>
            </a:r>
          </a:p>
          <a:p>
            <a:pPr>
              <a:defRPr b="1" sz="3200"/>
            </a:pPr>
          </a:p>
          <a:p>
            <a:pPr>
              <a:defRPr b="1" sz="3200"/>
            </a:pPr>
          </a:p>
          <a:p>
            <a:pPr>
              <a:defRPr b="1" sz="3200"/>
            </a:pPr>
          </a:p>
          <a:p>
            <a:pPr>
              <a:defRPr b="1" sz="3200"/>
            </a:pPr>
          </a:p>
          <a:p>
            <a:pPr>
              <a:defRPr b="1" sz="3200"/>
            </a:pPr>
          </a:p>
          <a:p>
            <a:pPr>
              <a:defRPr b="1" sz="3200"/>
            </a:pPr>
          </a:p>
        </p:txBody>
      </p:sp>
      <p:sp>
        <p:nvSpPr>
          <p:cNvPr id="216" name="Accountancy…"/>
          <p:cNvSpPr txBox="1"/>
          <p:nvPr/>
        </p:nvSpPr>
        <p:spPr>
          <a:xfrm>
            <a:off x="437855" y="6268899"/>
            <a:ext cx="4950165" cy="321957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438651" indent="-438651">
              <a:buSzPct val="100000"/>
              <a:buAutoNum type="arabicPeriod" startAt="1"/>
            </a:pPr>
            <a:r>
              <a:t> Accountancy</a:t>
            </a:r>
          </a:p>
          <a:p>
            <a:pPr marL="438651" indent="-438651">
              <a:buSzPct val="100000"/>
              <a:buAutoNum type="arabicPeriod" startAt="1"/>
            </a:pPr>
            <a:r>
              <a:t> Business studies.</a:t>
            </a:r>
          </a:p>
          <a:p>
            <a:pPr marL="438651" indent="-438651">
              <a:buSzPct val="100000"/>
              <a:buAutoNum type="arabicPeriod" startAt="1"/>
            </a:pPr>
            <a:r>
              <a:t> English</a:t>
            </a:r>
          </a:p>
          <a:p>
            <a:pPr marL="438651" indent="-438651">
              <a:buSzPct val="100000"/>
              <a:buAutoNum type="arabicPeriod" startAt="1"/>
            </a:pPr>
            <a:r>
              <a:t> Economics</a:t>
            </a:r>
          </a:p>
        </p:txBody>
      </p:sp>
      <p:sp>
        <p:nvSpPr>
          <p:cNvPr id="217" name="Arrow"/>
          <p:cNvSpPr/>
          <p:nvPr/>
        </p:nvSpPr>
        <p:spPr>
          <a:xfrm flipH="1" rot="16216476">
            <a:off x="2283091" y="2732296"/>
            <a:ext cx="1208349" cy="765246"/>
          </a:xfrm>
          <a:prstGeom prst="rightArrow">
            <a:avLst>
              <a:gd name="adj1" fmla="val 43268"/>
              <a:gd name="adj2" fmla="val 86361"/>
            </a:avLst>
          </a:pr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p>
        </p:txBody>
      </p:sp>
      <p:sp>
        <p:nvSpPr>
          <p:cNvPr id="218" name="Accountancy :-  Introduction to Accounting ( concept, objectives, advantages, and limitations) Use of Accounting Information and their needs. Qualitative Characteristics of Accounting Information . Rule of Accounting in Business. Basic Accounting Terms ("/>
          <p:cNvSpPr txBox="1"/>
          <p:nvPr/>
        </p:nvSpPr>
        <p:spPr>
          <a:xfrm>
            <a:off x="5394335" y="3010087"/>
            <a:ext cx="18591662" cy="769582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rPr b="1" u="sng"/>
              <a:t>Accountancy</a:t>
            </a:r>
            <a:r>
              <a:t> :-  Introduction to Accounting ( concept, objectives, advantages, and limitations) Use of Accounting Information and their needs. Qualitative Characteristics of Accounting Information . Rule of Accounting in Business. Basic Accounting Terms ( Entity ,Business transactions , Capital , Drawings , Liabilities (Non Current and Current) , Assets (Non Current &amp; Current) , Expenditure (capital and revenue), Expense, Revenue, Income, Profit, Gain, Loss, Purchase, Sales , Goods, Stock, Debtor, Creditor, Voucher, Discount..</a:t>
            </a:r>
          </a:p>
          <a:p>
            <a:pPr>
              <a:defRPr b="1" u="sng"/>
            </a:pPr>
            <a:r>
              <a:t>Theory Based on Accounting </a:t>
            </a:r>
            <a:r>
              <a:rPr b="0" u="none"/>
              <a:t>:- Fundamental Accounting assumptions : GAAP Basic Accounting Concept: Business entity, Money Measurement, Accounting Period , Cost Concept , Dual Aspect, Revenue Recognition, Matching, Full Disclosure, Consistency, Conservatism . System of accounting , cash basis and accrual basis. Accounting standards (Applicability , standards) GST (Characteristics and Advantages ,Format, Balancing of accounts)</a:t>
            </a:r>
            <a:endParaRPr b="0" u="none"/>
          </a:p>
          <a:p>
            <a:pPr>
              <a:defRPr b="1" u="sng"/>
            </a:pPr>
            <a:r>
              <a:t>Accounting process</a:t>
            </a:r>
            <a:r>
              <a:rPr b="0" u="none"/>
              <a:t> :- Recording of Business Transaction (voucher and transaction), Cash Book (Simple, Cashbook with bank column and Petty cashbook) , purchase book, Sales book, Purchase return book, Sales return book, Journal proper. Depreciation(Methods of depreciation, methods of recording depreciation), Provisions and Reserves. SLM, WDV. Types of Reserves ( Revenue, Capital, General, Specific, Secret reserves) Different between Capital and Revenue reserve.</a:t>
            </a:r>
            <a:endParaRPr b="0" u="none"/>
          </a:p>
          <a:p>
            <a:pPr>
              <a:defRPr b="1" u="sng"/>
            </a:pPr>
            <a:r>
              <a:t>Trial balance and Rectification of Errors</a:t>
            </a:r>
            <a:r>
              <a:rPr b="0" u="none"/>
              <a:t>:- objective, meaning and preparation. Errors, classification, error omission, commission, principles and compensating; their affect on Trial balance. Detecting and rectification of error, preparation of suspense account. </a:t>
            </a:r>
            <a:br/>
          </a:p>
        </p:txBody>
      </p:sp>
      <p:sp>
        <p:nvSpPr>
          <p:cNvPr id="219" name="ACCOUNTANCY"/>
          <p:cNvSpPr txBox="1"/>
          <p:nvPr/>
        </p:nvSpPr>
        <p:spPr>
          <a:xfrm>
            <a:off x="12616304" y="1099952"/>
            <a:ext cx="2584451" cy="47339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a:r>
              <a:t>ACCOUNTANCY</a:t>
            </a:r>
          </a:p>
        </p:txBody>
      </p:sp>
      <p:sp>
        <p:nvSpPr>
          <p:cNvPr id="220" name="Mandatory Subjects"/>
          <p:cNvSpPr/>
          <p:nvPr/>
        </p:nvSpPr>
        <p:spPr>
          <a:xfrm>
            <a:off x="575249" y="3672485"/>
            <a:ext cx="4624578" cy="806988"/>
          </a:xfrm>
          <a:prstGeom prst="roundRect">
            <a:avLst>
              <a:gd name="adj" fmla="val 23606"/>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lvl1pPr>
          </a:lstStyle>
          <a:p>
            <a:pPr/>
            <a:r>
              <a:t>Mandatory Subjects</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22" name="11 th class"/>
          <p:cNvSpPr txBox="1"/>
          <p:nvPr/>
        </p:nvSpPr>
        <p:spPr>
          <a:xfrm>
            <a:off x="645532" y="867487"/>
            <a:ext cx="4950164" cy="134012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algn="ctr">
              <a:defRPr sz="4100">
                <a:latin typeface="Impact"/>
                <a:ea typeface="Impact"/>
                <a:cs typeface="Impact"/>
                <a:sym typeface="Impact"/>
              </a:defRPr>
            </a:pPr>
            <a:r>
              <a:t> 11 th class</a:t>
            </a:r>
          </a:p>
          <a:p>
            <a:pPr>
              <a:defRPr b="1" sz="3200"/>
            </a:pPr>
          </a:p>
          <a:p>
            <a:pPr>
              <a:defRPr b="1" sz="3200"/>
            </a:pPr>
          </a:p>
          <a:p>
            <a:pPr>
              <a:defRPr b="1" sz="3200"/>
            </a:pPr>
          </a:p>
          <a:p>
            <a:pPr>
              <a:defRPr b="1" sz="3200"/>
            </a:pPr>
            <a:r>
              <a:t> </a:t>
            </a:r>
          </a:p>
          <a:p>
            <a:pPr>
              <a:defRPr b="1" sz="3200"/>
            </a:pPr>
          </a:p>
          <a:p>
            <a:pPr>
              <a:defRPr b="1" sz="3200"/>
            </a:pPr>
          </a:p>
          <a:p>
            <a:pPr>
              <a:defRPr b="1" sz="3200"/>
            </a:pPr>
          </a:p>
          <a:p>
            <a:pPr>
              <a:defRPr b="1" sz="3200"/>
            </a:pPr>
          </a:p>
          <a:p>
            <a:pPr>
              <a:defRPr b="1" sz="3200"/>
            </a:pPr>
          </a:p>
          <a:p>
            <a:pPr>
              <a:defRPr b="1" sz="3200"/>
            </a:pPr>
          </a:p>
        </p:txBody>
      </p:sp>
      <p:sp>
        <p:nvSpPr>
          <p:cNvPr id="223" name="Financial Statements of Sole Proprietorship Financial Statements:-  Meaning, objectives and importance; Revenue and Capital Receipts; Revenue and Capital Expenditure; Deferred Revenue expenditure. Opening journal entry. Trading and Profit and Loss Accoun"/>
          <p:cNvSpPr txBox="1"/>
          <p:nvPr/>
        </p:nvSpPr>
        <p:spPr>
          <a:xfrm>
            <a:off x="5797150" y="2687146"/>
            <a:ext cx="17020731" cy="379825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b="1" u="sng"/>
            </a:pPr>
            <a:r>
              <a:t>Financial Statements of Sole Proprietorship Financial Statements</a:t>
            </a:r>
            <a:r>
              <a:rPr b="0" u="none"/>
              <a:t>:-  Meaning, objectives and importance; Revenue and Capital Receipts; Revenue and Capital Expenditure; Deferred Revenue expenditure. Opening journal entry. Trading and Profit and Loss Account: Gross Profit, Operating profit and Net profit. Preparation. Balance Sheet: need, grouping and marshalling of assets and liabilities. Preparation. Adjustments in preparation of financial statements with respect to closing stock, outstanding expenses, prepaid expenses, accrued income, income received in advance, depreciation, bad debts, provision for doubtful debts, provision for discount on debtors, Abnormal loss, Goods taken for personal use/staff welfare, interest on capital and managers commission. Preparation of Trading and Profit and Loss account and Balance Sheet of a sole proprietorship with adjustments.</a:t>
            </a:r>
          </a:p>
          <a:p>
            <a:pPr>
              <a:defRPr b="1" u="sng"/>
            </a:pPr>
            <a:r>
              <a:t>Features, reasons and limitations:</a:t>
            </a:r>
            <a:r>
              <a:rPr b="0" u="none"/>
              <a:t> Ascertainment of Profit/Loss by Statement of Affairs method.</a:t>
            </a:r>
          </a:p>
        </p:txBody>
      </p:sp>
      <p:sp>
        <p:nvSpPr>
          <p:cNvPr id="224" name="Financial Accounting"/>
          <p:cNvSpPr txBox="1"/>
          <p:nvPr/>
        </p:nvSpPr>
        <p:spPr>
          <a:xfrm>
            <a:off x="11715825" y="1099952"/>
            <a:ext cx="3288349" cy="47339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a:r>
              <a:t>Financial Accounting</a:t>
            </a:r>
          </a:p>
        </p:txBody>
      </p:sp>
      <p:sp>
        <p:nvSpPr>
          <p:cNvPr id="225" name="As per the CBSE 11th Accounts course structure, the theory paper will be worth 80 marks, and the remaining 20 marks will be allocated to project work."/>
          <p:cNvSpPr txBox="1"/>
          <p:nvPr/>
        </p:nvSpPr>
        <p:spPr>
          <a:xfrm>
            <a:off x="5933808" y="9281205"/>
            <a:ext cx="17321983" cy="818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rPr b="1"/>
              <a:t>As per the CBSE 11th Accounts course structure, the theory paper will be worth 80 marks, and the remaining 20 marks will be allocated to project work.</a:t>
            </a:r>
            <a:r>
              <a:t> </a:t>
            </a:r>
          </a:p>
        </p:txBody>
      </p:sp>
      <p:sp>
        <p:nvSpPr>
          <p:cNvPr id="226" name="Quote Bubble"/>
          <p:cNvSpPr/>
          <p:nvPr/>
        </p:nvSpPr>
        <p:spPr>
          <a:xfrm flipH="1" rot="17773973">
            <a:off x="2444222" y="8674461"/>
            <a:ext cx="2484411" cy="2724452"/>
          </a:xfrm>
          <a:prstGeom prst="wedgeEllipseCallout">
            <a:avLst>
              <a:gd name="adj1" fmla="val -49498"/>
              <a:gd name="adj2" fmla="val 57331"/>
            </a:avLst>
          </a:prstGeom>
          <a:solidFill>
            <a:srgbClr val="5E5E5E"/>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p>
        </p:txBody>
      </p:sp>
      <p:sp>
        <p:nvSpPr>
          <p:cNvPr id="227" name="*REMEMBER*"/>
          <p:cNvSpPr txBox="1"/>
          <p:nvPr/>
        </p:nvSpPr>
        <p:spPr>
          <a:xfrm>
            <a:off x="2497773" y="9690605"/>
            <a:ext cx="2418589" cy="51075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sz="2700" u="sng">
                <a:solidFill>
                  <a:srgbClr val="FFFFFF"/>
                </a:solidFill>
              </a:defRPr>
            </a:lvl1pPr>
          </a:lstStyle>
          <a:p>
            <a:pPr/>
            <a:r>
              <a:t>*REMEMBER*</a:t>
            </a:r>
          </a:p>
        </p:txBody>
      </p:sp>
      <p:sp>
        <p:nvSpPr>
          <p:cNvPr id="228" name="Accountancy…"/>
          <p:cNvSpPr txBox="1"/>
          <p:nvPr/>
        </p:nvSpPr>
        <p:spPr>
          <a:xfrm>
            <a:off x="645532" y="5289952"/>
            <a:ext cx="4950164" cy="321957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438651" indent="-438651">
              <a:buSzPct val="100000"/>
              <a:buAutoNum type="arabicPeriod" startAt="1"/>
            </a:pPr>
            <a:r>
              <a:t> Accountancy</a:t>
            </a:r>
          </a:p>
          <a:p>
            <a:pPr marL="438651" indent="-438651">
              <a:buSzPct val="100000"/>
              <a:buAutoNum type="arabicPeriod" startAt="1"/>
            </a:pPr>
            <a:r>
              <a:t> Business studies.</a:t>
            </a:r>
          </a:p>
          <a:p>
            <a:pPr marL="438651" indent="-438651">
              <a:buSzPct val="100000"/>
              <a:buAutoNum type="arabicPeriod" startAt="1"/>
            </a:pPr>
            <a:r>
              <a:t> English</a:t>
            </a:r>
          </a:p>
          <a:p>
            <a:pPr marL="438651" indent="-438651">
              <a:buSzPct val="100000"/>
              <a:buAutoNum type="arabicPeriod" startAt="1"/>
            </a:pPr>
            <a:r>
              <a:t> Economics</a:t>
            </a:r>
          </a:p>
        </p:txBody>
      </p:sp>
      <p:sp>
        <p:nvSpPr>
          <p:cNvPr id="229" name="Arrow"/>
          <p:cNvSpPr/>
          <p:nvPr/>
        </p:nvSpPr>
        <p:spPr>
          <a:xfrm flipH="1" rot="16216476">
            <a:off x="2516168" y="2742654"/>
            <a:ext cx="1208349" cy="765246"/>
          </a:xfrm>
          <a:prstGeom prst="rightArrow">
            <a:avLst>
              <a:gd name="adj1" fmla="val 43268"/>
              <a:gd name="adj2" fmla="val 86361"/>
            </a:avLst>
          </a:pr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p>
        </p:txBody>
      </p:sp>
      <p:sp>
        <p:nvSpPr>
          <p:cNvPr id="230" name="Mandatory Subjects"/>
          <p:cNvSpPr/>
          <p:nvPr/>
        </p:nvSpPr>
        <p:spPr>
          <a:xfrm>
            <a:off x="808325" y="3783140"/>
            <a:ext cx="4624578" cy="806987"/>
          </a:xfrm>
          <a:prstGeom prst="roundRect">
            <a:avLst>
              <a:gd name="adj" fmla="val 23606"/>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lvl1pPr>
          </a:lstStyle>
          <a:p>
            <a:pPr/>
            <a:r>
              <a:t>Mandatory Subjects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2438338" rtl="0" fontAlgn="auto" latinLnBrk="0" hangingPunct="0">
          <a:lnSpc>
            <a:spcPct val="90000"/>
          </a:lnSpc>
          <a:spcBef>
            <a:spcPts val="4500"/>
          </a:spcBef>
          <a:spcAft>
            <a:spcPts val="0"/>
          </a:spcAft>
          <a:buClrTx/>
          <a:buSzTx/>
          <a:buFontTx/>
          <a:buNone/>
          <a:tabLst/>
          <a:defRPr b="0" baseline="0" cap="none" i="0" spc="0" strike="noStrike" sz="2500" u="none" kumimoji="0" normalizeH="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2438338" rtl="0" fontAlgn="auto" latinLnBrk="0" hangingPunct="0">
          <a:lnSpc>
            <a:spcPct val="90000"/>
          </a:lnSpc>
          <a:spcBef>
            <a:spcPts val="4500"/>
          </a:spcBef>
          <a:spcAft>
            <a:spcPts val="0"/>
          </a:spcAft>
          <a:buClrTx/>
          <a:buSzTx/>
          <a:buFontTx/>
          <a:buNone/>
          <a:tabLst/>
          <a:defRPr b="0" baseline="0" cap="none" i="0" spc="0" strike="noStrike" sz="2500" u="none" kumimoji="0" normalizeH="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